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68" r:id="rId3"/>
    <p:sldId id="258" r:id="rId4"/>
    <p:sldId id="259" r:id="rId5"/>
    <p:sldId id="260" r:id="rId6"/>
    <p:sldId id="261" r:id="rId7"/>
    <p:sldId id="266" r:id="rId8"/>
    <p:sldId id="267" r:id="rId9"/>
    <p:sldId id="270" r:id="rId10"/>
    <p:sldId id="263" r:id="rId11"/>
    <p:sldId id="273" r:id="rId12"/>
    <p:sldId id="272" r:id="rId13"/>
    <p:sldId id="271" r:id="rId14"/>
    <p:sldId id="264" r:id="rId15"/>
    <p:sldId id="278" r:id="rId16"/>
    <p:sldId id="279" r:id="rId17"/>
    <p:sldId id="280" r:id="rId18"/>
    <p:sldId id="287" r:id="rId19"/>
    <p:sldId id="281" r:id="rId20"/>
    <p:sldId id="282" r:id="rId21"/>
    <p:sldId id="283" r:id="rId22"/>
    <p:sldId id="284" r:id="rId23"/>
    <p:sldId id="285" r:id="rId24"/>
    <p:sldId id="286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299" r:id="rId37"/>
    <p:sldId id="300" r:id="rId38"/>
    <p:sldId id="301" r:id="rId39"/>
    <p:sldId id="302" r:id="rId40"/>
    <p:sldId id="277" r:id="rId41"/>
    <p:sldId id="276" r:id="rId42"/>
    <p:sldId id="275" r:id="rId43"/>
    <p:sldId id="303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124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-164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1507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03.04.2013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4414" y="1214422"/>
            <a:ext cx="7500990" cy="10109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/>
              <a:t>Проект рабочей программы </a:t>
            </a:r>
            <a:br>
              <a:rPr lang="ru-RU" sz="3200" dirty="0" smtClean="0"/>
            </a:br>
            <a:r>
              <a:rPr lang="ru-RU" sz="3200" dirty="0" smtClean="0"/>
              <a:t>по физике – 9 класс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2285992"/>
            <a:ext cx="8001056" cy="4071966"/>
          </a:xfrm>
        </p:spPr>
        <p:txBody>
          <a:bodyPr>
            <a:normAutofit fontScale="47500" lnSpcReduction="20000"/>
          </a:bodyPr>
          <a:lstStyle/>
          <a:p>
            <a:pPr lvl="0" algn="ctr"/>
            <a:r>
              <a:rPr lang="ru-RU" b="1" dirty="0" smtClean="0"/>
              <a:t>В</a:t>
            </a:r>
            <a:r>
              <a:rPr lang="ru-RU" b="1" dirty="0" smtClean="0">
                <a:solidFill>
                  <a:schemeClr val="tx1"/>
                </a:solidFill>
              </a:rPr>
              <a:t>ыполнили: слушатели курсов повышения квалификации учителей по </a:t>
            </a:r>
            <a:r>
              <a:rPr lang="ru-RU" b="1" dirty="0" smtClean="0">
                <a:solidFill>
                  <a:schemeClr val="tx1"/>
                </a:solidFill>
              </a:rPr>
              <a:t>проблеме</a:t>
            </a:r>
          </a:p>
          <a:p>
            <a:pPr lvl="0" algn="ctr"/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«Реализация </a:t>
            </a:r>
            <a:r>
              <a:rPr lang="ru-RU" b="1" dirty="0" err="1" smtClean="0">
                <a:solidFill>
                  <a:schemeClr val="tx1"/>
                </a:solidFill>
              </a:rPr>
              <a:t>деятельностного</a:t>
            </a:r>
            <a:r>
              <a:rPr lang="ru-RU" b="1" dirty="0" smtClean="0">
                <a:solidFill>
                  <a:schemeClr val="tx1"/>
                </a:solidFill>
              </a:rPr>
              <a:t> подхода на уроках физики»</a:t>
            </a:r>
            <a:r>
              <a:rPr lang="tt-RU" b="1" i="1" dirty="0" smtClean="0"/>
              <a:t> </a:t>
            </a:r>
          </a:p>
          <a:p>
            <a:pPr lvl="0"/>
            <a:r>
              <a:rPr lang="tt-RU" sz="2500" b="1" i="1" dirty="0" smtClean="0">
                <a:latin typeface="Georgia" pitchFamily="18" charset="0"/>
              </a:rPr>
              <a:t>Кузнецов Юрий Васильевич, учитель физики МБОУ “Ташкирменская ООШ” Лаишевского района</a:t>
            </a:r>
            <a:r>
              <a:rPr lang="ru-RU" sz="2500" b="1" i="1" dirty="0" smtClean="0">
                <a:latin typeface="Georgia" pitchFamily="18" charset="0"/>
              </a:rPr>
              <a:t> РТ;</a:t>
            </a:r>
            <a:endParaRPr lang="ru-RU" sz="2500" b="1" dirty="0" smtClean="0">
              <a:latin typeface="Georgia" pitchFamily="18" charset="0"/>
            </a:endParaRPr>
          </a:p>
          <a:p>
            <a:pPr lvl="0"/>
            <a:r>
              <a:rPr lang="tt-RU" sz="2500" b="1" i="1" dirty="0" smtClean="0">
                <a:latin typeface="Georgia" pitchFamily="18" charset="0"/>
              </a:rPr>
              <a:t>Давлетшин Мухаматнур </a:t>
            </a:r>
            <a:r>
              <a:rPr lang="tt-RU" sz="2500" b="1" i="1" dirty="0" smtClean="0">
                <a:latin typeface="Georgia" pitchFamily="18" charset="0"/>
              </a:rPr>
              <a:t> Аглямзянович</a:t>
            </a:r>
            <a:r>
              <a:rPr lang="tt-RU" sz="2500" b="1" i="1" dirty="0" smtClean="0">
                <a:latin typeface="Georgia" pitchFamily="18" charset="0"/>
              </a:rPr>
              <a:t>, учитель физики МБОУ “ СОШ п. Лесной” Тюлячинского</a:t>
            </a:r>
            <a:r>
              <a:rPr lang="ru-RU" sz="2500" b="1" i="1" dirty="0" smtClean="0">
                <a:latin typeface="Georgia" pitchFamily="18" charset="0"/>
              </a:rPr>
              <a:t> района РТ;</a:t>
            </a:r>
            <a:endParaRPr lang="ru-RU" sz="2500" b="1" dirty="0" smtClean="0">
              <a:latin typeface="Georgia" pitchFamily="18" charset="0"/>
            </a:endParaRPr>
          </a:p>
          <a:p>
            <a:pPr lvl="0"/>
            <a:r>
              <a:rPr lang="tt-RU" sz="2500" b="1" i="1" dirty="0" smtClean="0">
                <a:latin typeface="Georgia" pitchFamily="18" charset="0"/>
              </a:rPr>
              <a:t>Габидуллин Ильяс Исмагилович, учитель физики МБОУ”Старо-Казеевская СОШ” Камско-Устьинского района РТ;</a:t>
            </a:r>
            <a:endParaRPr lang="ru-RU" sz="2500" b="1" dirty="0" smtClean="0">
              <a:latin typeface="Georgia" pitchFamily="18" charset="0"/>
            </a:endParaRPr>
          </a:p>
          <a:p>
            <a:pPr lvl="0"/>
            <a:r>
              <a:rPr lang="ru-RU" sz="2500" b="1" i="1" dirty="0" smtClean="0">
                <a:latin typeface="Georgia" pitchFamily="18" charset="0"/>
              </a:rPr>
              <a:t>Тагирова </a:t>
            </a:r>
            <a:r>
              <a:rPr lang="ru-RU" sz="2500" b="1" i="1" dirty="0" err="1" smtClean="0">
                <a:latin typeface="Georgia" pitchFamily="18" charset="0"/>
              </a:rPr>
              <a:t>Кадрия</a:t>
            </a:r>
            <a:r>
              <a:rPr lang="ru-RU" sz="2500" b="1" i="1" dirty="0" smtClean="0">
                <a:latin typeface="Georgia" pitchFamily="18" charset="0"/>
              </a:rPr>
              <a:t> </a:t>
            </a:r>
            <a:r>
              <a:rPr lang="ru-RU" sz="2500" b="1" i="1" dirty="0" err="1" smtClean="0">
                <a:latin typeface="Georgia" pitchFamily="18" charset="0"/>
              </a:rPr>
              <a:t>Карамовна</a:t>
            </a:r>
            <a:r>
              <a:rPr lang="ru-RU" sz="2500" b="1" i="1" dirty="0" smtClean="0">
                <a:latin typeface="Georgia" pitchFamily="18" charset="0"/>
              </a:rPr>
              <a:t>, учитель физики МБОУ </a:t>
            </a:r>
            <a:r>
              <a:rPr lang="tt-RU" sz="2500" b="1" i="1" dirty="0" smtClean="0">
                <a:latin typeface="Georgia" pitchFamily="18" charset="0"/>
              </a:rPr>
              <a:t>”Чуру-Барышевская ООШ” Апастовского района РТ;</a:t>
            </a:r>
            <a:endParaRPr lang="ru-RU" sz="2500" b="1" dirty="0" smtClean="0">
              <a:latin typeface="Georgia" pitchFamily="18" charset="0"/>
            </a:endParaRPr>
          </a:p>
          <a:p>
            <a:pPr lvl="0"/>
            <a:r>
              <a:rPr lang="ru-RU" sz="2500" b="1" i="1" dirty="0" smtClean="0">
                <a:latin typeface="Georgia" pitchFamily="18" charset="0"/>
              </a:rPr>
              <a:t>Исмагилова </a:t>
            </a:r>
            <a:r>
              <a:rPr lang="ru-RU" sz="2500" b="1" i="1" dirty="0" err="1" smtClean="0">
                <a:latin typeface="Georgia" pitchFamily="18" charset="0"/>
              </a:rPr>
              <a:t>Раиля</a:t>
            </a:r>
            <a:r>
              <a:rPr lang="ru-RU" sz="2500" b="1" i="1" dirty="0" smtClean="0">
                <a:latin typeface="Georgia" pitchFamily="18" charset="0"/>
              </a:rPr>
              <a:t>  </a:t>
            </a:r>
            <a:r>
              <a:rPr lang="ru-RU" sz="2500" b="1" i="1" dirty="0" err="1" smtClean="0">
                <a:latin typeface="Georgia" pitchFamily="18" charset="0"/>
              </a:rPr>
              <a:t>Дамировна</a:t>
            </a:r>
            <a:r>
              <a:rPr lang="ru-RU" sz="2500" b="1" i="1" dirty="0" smtClean="0">
                <a:latin typeface="Georgia" pitchFamily="18" charset="0"/>
              </a:rPr>
              <a:t> </a:t>
            </a:r>
            <a:r>
              <a:rPr lang="ru-RU" sz="2500" b="1" i="1" dirty="0" smtClean="0">
                <a:latin typeface="Georgia" pitchFamily="18" charset="0"/>
              </a:rPr>
              <a:t>, учитель </a:t>
            </a:r>
            <a:r>
              <a:rPr lang="ru-RU" sz="2500" b="1" i="1" dirty="0" smtClean="0">
                <a:latin typeface="Georgia" pitchFamily="18" charset="0"/>
              </a:rPr>
              <a:t>физики МБОУ</a:t>
            </a:r>
            <a:r>
              <a:rPr lang="tt-RU" sz="2500" b="1" i="1" dirty="0" smtClean="0">
                <a:latin typeface="Georgia" pitchFamily="18" charset="0"/>
              </a:rPr>
              <a:t>”СОШ №95” Приволжского района города Казани;</a:t>
            </a:r>
            <a:endParaRPr lang="ru-RU" sz="2500" b="1" dirty="0" smtClean="0">
              <a:latin typeface="Georgia" pitchFamily="18" charset="0"/>
            </a:endParaRPr>
          </a:p>
          <a:p>
            <a:pPr lvl="0"/>
            <a:r>
              <a:rPr lang="ru-RU" sz="2500" b="1" i="1" dirty="0" smtClean="0">
                <a:latin typeface="Georgia" pitchFamily="18" charset="0"/>
              </a:rPr>
              <a:t>Валиева </a:t>
            </a:r>
            <a:r>
              <a:rPr lang="ru-RU" sz="2500" b="1" i="1" dirty="0" err="1" smtClean="0">
                <a:latin typeface="Georgia" pitchFamily="18" charset="0"/>
              </a:rPr>
              <a:t>Наиля</a:t>
            </a:r>
            <a:r>
              <a:rPr lang="ru-RU" sz="2500" b="1" i="1" dirty="0" smtClean="0">
                <a:latin typeface="Georgia" pitchFamily="18" charset="0"/>
              </a:rPr>
              <a:t> </a:t>
            </a:r>
            <a:r>
              <a:rPr lang="ru-RU" sz="2500" b="1" i="1" dirty="0" err="1" smtClean="0">
                <a:latin typeface="Georgia" pitchFamily="18" charset="0"/>
              </a:rPr>
              <a:t>Накиповна</a:t>
            </a:r>
            <a:r>
              <a:rPr lang="ru-RU" sz="2500" b="1" i="1" dirty="0" smtClean="0">
                <a:latin typeface="Georgia" pitchFamily="18" charset="0"/>
              </a:rPr>
              <a:t> </a:t>
            </a:r>
            <a:r>
              <a:rPr lang="ru-RU" sz="2500" b="1" i="1" dirty="0" smtClean="0">
                <a:latin typeface="Georgia" pitchFamily="18" charset="0"/>
              </a:rPr>
              <a:t>, учитель </a:t>
            </a:r>
            <a:r>
              <a:rPr lang="ru-RU" sz="2500" b="1" i="1" dirty="0" smtClean="0">
                <a:latin typeface="Georgia" pitchFamily="18" charset="0"/>
              </a:rPr>
              <a:t>физики МБОУ</a:t>
            </a:r>
            <a:r>
              <a:rPr lang="tt-RU" sz="2500" b="1" i="1" dirty="0" smtClean="0">
                <a:latin typeface="Georgia" pitchFamily="18" charset="0"/>
              </a:rPr>
              <a:t>”Дубъязская СОШ” Высокогорского района РТ;</a:t>
            </a:r>
            <a:endParaRPr lang="ru-RU" sz="2500" b="1" dirty="0" smtClean="0">
              <a:latin typeface="Georgia" pitchFamily="18" charset="0"/>
            </a:endParaRPr>
          </a:p>
          <a:p>
            <a:pPr lvl="0"/>
            <a:r>
              <a:rPr lang="ru-RU" sz="2500" b="1" i="1" dirty="0" smtClean="0">
                <a:latin typeface="Georgia" pitchFamily="18" charset="0"/>
              </a:rPr>
              <a:t>Емельянова </a:t>
            </a:r>
            <a:r>
              <a:rPr lang="ru-RU" sz="2500" b="1" i="1" dirty="0" smtClean="0">
                <a:latin typeface="Georgia" pitchFamily="18" charset="0"/>
              </a:rPr>
              <a:t> Анна </a:t>
            </a:r>
            <a:r>
              <a:rPr lang="ru-RU" sz="2500" b="1" i="1" dirty="0" smtClean="0">
                <a:latin typeface="Georgia" pitchFamily="18" charset="0"/>
              </a:rPr>
              <a:t>Петровна, учитель физики МБОУ</a:t>
            </a:r>
            <a:r>
              <a:rPr lang="tt-RU" sz="2500" b="1" i="1" dirty="0" smtClean="0">
                <a:latin typeface="Georgia" pitchFamily="18" charset="0"/>
              </a:rPr>
              <a:t>”Верхнелащинская СОШ”</a:t>
            </a:r>
            <a:r>
              <a:rPr lang="ru-RU" sz="2500" b="1" dirty="0" smtClean="0">
                <a:latin typeface="Georgia" pitchFamily="18" charset="0"/>
              </a:rPr>
              <a:t>  </a:t>
            </a:r>
            <a:r>
              <a:rPr lang="ru-RU" sz="2500" b="1" i="1" dirty="0" err="1" smtClean="0">
                <a:latin typeface="Georgia" pitchFamily="18" charset="0"/>
              </a:rPr>
              <a:t>Буинского</a:t>
            </a:r>
            <a:r>
              <a:rPr lang="ru-RU" sz="2500" b="1" i="1" dirty="0" smtClean="0">
                <a:latin typeface="Georgia" pitchFamily="18" charset="0"/>
              </a:rPr>
              <a:t> района РТ;</a:t>
            </a:r>
            <a:endParaRPr lang="ru-RU" sz="2500" b="1" dirty="0" smtClean="0">
              <a:latin typeface="Georgia" pitchFamily="18" charset="0"/>
            </a:endParaRPr>
          </a:p>
          <a:p>
            <a:pPr lvl="0"/>
            <a:r>
              <a:rPr lang="ru-RU" sz="2500" b="1" i="1" dirty="0" err="1" smtClean="0">
                <a:latin typeface="Georgia" pitchFamily="18" charset="0"/>
              </a:rPr>
              <a:t>Билялова</a:t>
            </a:r>
            <a:r>
              <a:rPr lang="ru-RU" sz="2500" b="1" i="1" dirty="0" smtClean="0">
                <a:latin typeface="Georgia" pitchFamily="18" charset="0"/>
              </a:rPr>
              <a:t> </a:t>
            </a:r>
            <a:r>
              <a:rPr lang="ru-RU" sz="2500" b="1" i="1" dirty="0" smtClean="0">
                <a:latin typeface="Georgia" pitchFamily="18" charset="0"/>
              </a:rPr>
              <a:t> Луиза  </a:t>
            </a:r>
            <a:r>
              <a:rPr lang="ru-RU" sz="2500" b="1" i="1" dirty="0" err="1" smtClean="0">
                <a:latin typeface="Georgia" pitchFamily="18" charset="0"/>
              </a:rPr>
              <a:t>Хаматовна</a:t>
            </a:r>
            <a:r>
              <a:rPr lang="ru-RU" sz="2500" b="1" i="1" dirty="0" smtClean="0">
                <a:latin typeface="Georgia" pitchFamily="18" charset="0"/>
              </a:rPr>
              <a:t>, учитель физики МБОУ</a:t>
            </a:r>
            <a:r>
              <a:rPr lang="tt-RU" sz="2500" b="1" i="1" dirty="0" smtClean="0">
                <a:latin typeface="Georgia" pitchFamily="18" charset="0"/>
              </a:rPr>
              <a:t>”СОШ№24” Советского рйона города Казани.</a:t>
            </a:r>
            <a:endParaRPr lang="ru-RU" sz="2500" b="1" dirty="0" smtClean="0">
              <a:latin typeface="Georgia" pitchFamily="18" charset="0"/>
            </a:endParaRPr>
          </a:p>
          <a:p>
            <a:pPr algn="l"/>
            <a:endParaRPr lang="ru-RU" sz="2200" dirty="0" smtClean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91880" y="6195774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Казань 2013 год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857356" y="142852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latin typeface="Georgia" pitchFamily="18" charset="0"/>
              </a:rPr>
              <a:t>Центр повышения квалификации и профессиональной переподготовки работников образования</a:t>
            </a:r>
            <a:endParaRPr lang="ru-RU" i="1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269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7962088" cy="86895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Общие предметные результаты </a:t>
            </a:r>
            <a:r>
              <a:rPr lang="ru-RU" dirty="0"/>
              <a:t>обучения </a:t>
            </a:r>
            <a:r>
              <a:rPr lang="ru-RU" dirty="0" smtClean="0"/>
              <a:t>физике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5221560"/>
          </a:xfrm>
        </p:spPr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ru-RU" dirty="0" smtClean="0"/>
              <a:t>•</a:t>
            </a:r>
            <a:r>
              <a:rPr lang="ru-RU" dirty="0"/>
              <a:t>знания о природе важнейших физических явлений окружающего мира и понимание смысла физических законов, раскрывающих связь изученных явлений;</a:t>
            </a:r>
          </a:p>
          <a:p>
            <a:pPr marL="82296" indent="0">
              <a:buNone/>
            </a:pPr>
            <a:r>
              <a:rPr lang="ru-RU" dirty="0"/>
              <a:t> •умения пользоваться методами научного исследования явлений природы, проводить наблюдения, планировать и выполнять эксперименты, обрабатывать результаты измерений, представлять результаты измерений с помощью таблиц, графиков и формул, обнаруживать зависимости между физическими величинами, объяснять полученные результаты и делать выводы, оценивать границы погрешностей результатов измерений</a:t>
            </a:r>
            <a:r>
              <a:rPr lang="ru-RU" dirty="0" smtClean="0"/>
              <a:t>;</a:t>
            </a:r>
          </a:p>
          <a:p>
            <a:pPr marL="82296" indent="0">
              <a:buNone/>
            </a:pPr>
            <a:r>
              <a:rPr lang="ru-RU" dirty="0" smtClean="0"/>
              <a:t> </a:t>
            </a:r>
            <a:r>
              <a:rPr lang="ru-RU" dirty="0"/>
              <a:t>•умения применять теоретические знания по физике на практике, решать физические задачи на применение полученных знаний;</a:t>
            </a:r>
          </a:p>
          <a:p>
            <a:pPr marL="82296" indent="0">
              <a:buNone/>
            </a:pPr>
            <a:r>
              <a:rPr lang="ru-RU" dirty="0"/>
              <a:t> •умения и навыки применять полученные знания для объяснения принципов действия важнейших технических устройств, решения практических задач повседневной жизни, обеспечения безопасности своей жизни, рационального природопользования и охраны окружающей среды</a:t>
            </a:r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4051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7962088" cy="86895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Общие предметные результаты </a:t>
            </a:r>
            <a:r>
              <a:rPr lang="ru-RU" dirty="0"/>
              <a:t>обучения </a:t>
            </a:r>
            <a:r>
              <a:rPr lang="ru-RU" dirty="0" smtClean="0"/>
              <a:t>физике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480060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dirty="0" smtClean="0"/>
              <a:t>•</a:t>
            </a:r>
            <a:r>
              <a:rPr lang="ru-RU" dirty="0"/>
              <a:t>формирование убеждения в закономерной связи и познаваемости явлений природы, в объективности научного знания, в высокой ценности науки в развитии материальной и духовной культуры людей</a:t>
            </a:r>
            <a:r>
              <a:rPr lang="ru-RU" dirty="0" smtClean="0"/>
              <a:t>;</a:t>
            </a:r>
            <a:r>
              <a:rPr lang="ru-RU" dirty="0"/>
              <a:t> </a:t>
            </a:r>
          </a:p>
          <a:p>
            <a:pPr marL="82296" indent="0">
              <a:buNone/>
            </a:pPr>
            <a:r>
              <a:rPr lang="ru-RU" dirty="0" smtClean="0"/>
              <a:t>•</a:t>
            </a:r>
            <a:r>
              <a:rPr lang="ru-RU" dirty="0"/>
              <a:t>развитие теоретического мышления на основе формирования умений устанавливать факты, различать причины и следствия, строить модели и выдвигать гипотезы, отыскивать и формулировать доказательства выдвинутых гипотез, выводить из экспериментальных фактов и теоретических моделей физические законы;</a:t>
            </a:r>
          </a:p>
          <a:p>
            <a:pPr marL="82296" indent="0">
              <a:buNone/>
            </a:pPr>
            <a:r>
              <a:rPr lang="ru-RU" dirty="0"/>
              <a:t> •коммуникативные умения докладывать о результатах своего исследования, участвовать в дискуссии, кратко и точно отвечать на вопросы, использовать справочную литературу и другие источники информации.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866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Метапредметные результаты </a:t>
            </a:r>
            <a:r>
              <a:rPr lang="ru-RU" dirty="0"/>
              <a:t>обучения </a:t>
            </a:r>
            <a:r>
              <a:rPr lang="ru-RU" dirty="0" smtClean="0"/>
              <a:t>физике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447800"/>
            <a:ext cx="7962088" cy="4800600"/>
          </a:xfrm>
        </p:spPr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ru-RU" dirty="0" smtClean="0"/>
              <a:t>•</a:t>
            </a:r>
            <a:r>
              <a:rPr lang="ru-RU" dirty="0"/>
              <a:t>овладение навыками самостоятельного приобретения новых знаний, организации учебной деятельности, постановки целей, планирования, самоконтроля и оценки результатов своей деятельности, умениями предвидеть возможные результаты своих действий;</a:t>
            </a:r>
          </a:p>
          <a:p>
            <a:pPr marL="82296" indent="0">
              <a:buNone/>
            </a:pPr>
            <a:r>
              <a:rPr lang="ru-RU" dirty="0"/>
              <a:t> •понимание различий между исходными фактами и гипотезами для их объяснения, теоретическими моделями и реальными объектами, овладение универсальными учебными действиями на примерах гипотез для объяснения известных фактов и экспериментальной проверки выдвигаемых гипотез, разработки теоретических моделей процессов или явлений;</a:t>
            </a:r>
          </a:p>
          <a:p>
            <a:pPr marL="82296" indent="0">
              <a:buNone/>
            </a:pPr>
            <a:r>
              <a:rPr lang="ru-RU" dirty="0"/>
              <a:t> •формирование умений воспринимать, перерабатывать и предъявлять информацию в словесной, образной, символической формах, анализировать и перерабатывать полученную информацию в соответствии с поставленными задачами, выделять основное содержание прочитанного текста, находить в нем ответы на поставленные вопросы и излагать его</a:t>
            </a:r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2456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962088" cy="1152128"/>
          </a:xfrm>
        </p:spPr>
        <p:txBody>
          <a:bodyPr>
            <a:normAutofit/>
          </a:bodyPr>
          <a:lstStyle/>
          <a:p>
            <a:r>
              <a:rPr lang="ru-RU" dirty="0" smtClean="0"/>
              <a:t>Метапредметные результаты </a:t>
            </a:r>
            <a:r>
              <a:rPr lang="ru-RU" dirty="0"/>
              <a:t>обучения </a:t>
            </a:r>
            <a:r>
              <a:rPr lang="ru-RU" dirty="0" smtClean="0"/>
              <a:t>физике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772816"/>
            <a:ext cx="7962088" cy="4475584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dirty="0" smtClean="0"/>
              <a:t>•</a:t>
            </a:r>
            <a:r>
              <a:rPr lang="ru-RU" dirty="0"/>
              <a:t>приобретение опыта самостоятельного поиска, анализа и отбора информации с использованием различных источников и новых информационных технологий для решения познавательных задач</a:t>
            </a:r>
            <a:r>
              <a:rPr lang="ru-RU" dirty="0" smtClean="0"/>
              <a:t>;</a:t>
            </a:r>
          </a:p>
          <a:p>
            <a:pPr marL="82296" indent="0">
              <a:buNone/>
            </a:pPr>
            <a:r>
              <a:rPr lang="ru-RU" dirty="0" smtClean="0"/>
              <a:t> </a:t>
            </a:r>
            <a:r>
              <a:rPr lang="ru-RU" dirty="0"/>
              <a:t>•развитие монологической и диалогической речи, умения выражать свои мысли и способности выслушивать собеседника, понимать его точку зрения, признавать право другого человека на иное мнение;</a:t>
            </a:r>
          </a:p>
          <a:p>
            <a:pPr marL="82296" indent="0">
              <a:buNone/>
            </a:pPr>
            <a:r>
              <a:rPr lang="ru-RU" dirty="0" smtClean="0"/>
              <a:t>•</a:t>
            </a:r>
            <a:r>
              <a:rPr lang="ru-RU" dirty="0"/>
              <a:t>освоение приемов действий в нестандартных ситуациях, овладение эвристическими методами решения проблем;</a:t>
            </a:r>
          </a:p>
          <a:p>
            <a:pPr marL="82296" indent="0">
              <a:buNone/>
            </a:pPr>
            <a:r>
              <a:rPr lang="ru-RU" dirty="0" smtClean="0"/>
              <a:t>•</a:t>
            </a:r>
            <a:r>
              <a:rPr lang="ru-RU" dirty="0"/>
              <a:t>формирование умений работать в группе с выполнением различных социальных ролей, представлять и отстаивать свои взгляды и убеждения, вести дискуссию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19627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7890080" cy="12241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Личностные результаты </a:t>
            </a:r>
            <a:r>
              <a:rPr lang="ru-RU" dirty="0"/>
              <a:t>обучения физике в основной </a:t>
            </a:r>
            <a:r>
              <a:rPr lang="ru-RU" dirty="0" smtClean="0"/>
              <a:t>школе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628800"/>
            <a:ext cx="7890080" cy="504056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dirty="0" smtClean="0"/>
              <a:t>•</a:t>
            </a:r>
            <a:r>
              <a:rPr lang="ru-RU" dirty="0"/>
              <a:t>сформированность познавательных интересов, интеллектуальных и творческих способностей учащихся;</a:t>
            </a:r>
          </a:p>
          <a:p>
            <a:pPr marL="82296" indent="0">
              <a:buNone/>
            </a:pPr>
            <a:r>
              <a:rPr lang="ru-RU" dirty="0" smtClean="0"/>
              <a:t>•</a:t>
            </a:r>
            <a:r>
              <a:rPr lang="ru-RU" dirty="0"/>
              <a:t>убежденность в возможности познания природы, в необходимости разумного использования достижений науки и технологий для дальнейшего развития человеческого общества, уважение к творцам науки и техники, отношение к физике как элементу общечеловеческой культуры;</a:t>
            </a:r>
          </a:p>
          <a:p>
            <a:pPr marL="82296" indent="0">
              <a:buNone/>
            </a:pPr>
            <a:r>
              <a:rPr lang="ru-RU" dirty="0" smtClean="0"/>
              <a:t>•</a:t>
            </a:r>
            <a:r>
              <a:rPr lang="ru-RU" dirty="0"/>
              <a:t>самостоятельность в приобретении новых знаний и практических умений;</a:t>
            </a:r>
          </a:p>
          <a:p>
            <a:pPr marL="82296" indent="0">
              <a:buNone/>
            </a:pPr>
            <a:r>
              <a:rPr lang="ru-RU" dirty="0" smtClean="0"/>
              <a:t>•</a:t>
            </a:r>
            <a:r>
              <a:rPr lang="ru-RU" dirty="0"/>
              <a:t>готовность к выбору жизненного пути в соответствии с собственными интересами и возможностями;</a:t>
            </a:r>
          </a:p>
          <a:p>
            <a:pPr marL="82296" indent="0">
              <a:buNone/>
            </a:pPr>
            <a:r>
              <a:rPr lang="ru-RU" dirty="0" smtClean="0"/>
              <a:t>•</a:t>
            </a:r>
            <a:r>
              <a:rPr lang="ru-RU" dirty="0"/>
              <a:t>мотивация образовательной деятельности школьников на основе личностно ориентированного подхода;</a:t>
            </a:r>
          </a:p>
          <a:p>
            <a:pPr marL="82296" indent="0">
              <a:buNone/>
            </a:pPr>
            <a:r>
              <a:rPr lang="ru-RU" dirty="0" smtClean="0"/>
              <a:t>•</a:t>
            </a:r>
            <a:r>
              <a:rPr lang="ru-RU" dirty="0"/>
              <a:t>формирование ценностных отношений друг к другу, учителю, авторам открытий и изобретений, результатам обучения.</a:t>
            </a:r>
          </a:p>
          <a:p>
            <a:pPr marL="82296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2504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75990384"/>
              </p:ext>
            </p:extLst>
          </p:nvPr>
        </p:nvGraphicFramePr>
        <p:xfrm>
          <a:off x="455492" y="620686"/>
          <a:ext cx="8233017" cy="521348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032913"/>
                <a:gridCol w="1442432"/>
                <a:gridCol w="1230034"/>
                <a:gridCol w="1155620"/>
                <a:gridCol w="1155620"/>
                <a:gridCol w="1095499"/>
                <a:gridCol w="25400"/>
                <a:gridCol w="1095499"/>
              </a:tblGrid>
              <a:tr h="432483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№ п/п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Тема урока.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Решаемые проблемы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Планируемые результаты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(в соответствии с ФГОС)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00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Понятия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Предметные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результаты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УУД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Личностные результаты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07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07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МЕХАНИКА (42часа)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07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Основы кинематики (12 часов)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746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1/1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Техника безопасности в кабинете физики. Повторение курса 8-го класса.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Закрепление правил по охране труда и технике безопасности.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овладение научной терминологией наблюдать и описывать физические явления.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формирование учебно-познавательного интереса к новому материалу, способам решения новой задачи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осознание важности изучения физики, проведение наблюдения,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формирование познавательных интересов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84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2/2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Материальная точка. Перемещение.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Отсутствие знаний о физических моделях как способах описания физических тел.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Материальная точка, траектория, путь, перемещение, тело отсчета, система отсчета, поступательное движение, механическое движение.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формирование научного типа мышления, формирование умения рассчитывать путь и траекторию, координаты тела.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формирование умений работы графиками.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убежденность в возможности познания природы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Календарно - тематическое планирование уроков по физике в 9 классе  68 часов – 2 часа в неделю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3911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00858837"/>
              </p:ext>
            </p:extLst>
          </p:nvPr>
        </p:nvGraphicFramePr>
        <p:xfrm>
          <a:off x="648864" y="404665"/>
          <a:ext cx="8027591" cy="582414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40333"/>
                <a:gridCol w="1571226"/>
                <a:gridCol w="1339864"/>
                <a:gridCol w="1125142"/>
                <a:gridCol w="1258806"/>
                <a:gridCol w="1172918"/>
                <a:gridCol w="25986"/>
                <a:gridCol w="1193316"/>
              </a:tblGrid>
              <a:tr h="18253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3/3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Определение координаты движущегося тела. 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Отсутствие умений в нахождении конечной координаты материальной точки.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Начальная координата, конечная координата, проекция перемещения на координатную ось.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Овладение навыками нахождения конечной координаты по заданным условиям.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целеполагание, планирование пути достижения цели,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формирование умений работы с  графическими и текстовыми заданиями.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осуществлять взаимный контроль, устанавливать разные точки зрения, принимать решения, работать в группе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развитие внимательности аккуратности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16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4/4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Перемещение при прямолинейном равномерном движении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Отсутствие четких представлений о равномерном прямолинейном движении.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Равномерное прямолинейное движение, скорость, константа, перемещение, уравнение равномерного прямолинейного движения.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Умение измерять расстояние, промежуток времени, определять скорость, строить график скорости.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Формирование умений воспринимать и перерабатывать информацию в различных формах.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оценивать ответы одноклассников, формирование ценностных отношений друг к другу, учителю.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792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5/5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Прямолинейное равноускоренное движение. Ускорение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Отсутствие знаний об ускорении как быстроте изменения скорости.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Равноускоренное прямолинейное движение, ускорение, равнозамедленное прямолинейное движение.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участвовать в дискуссии, кратко и точно отвечать на вопросы, использовать справочную литературу и другие источники информации.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понимание различий между исходными фактами и гипотезами для их объяснения, овладение универсальными учебными действиями на примерах гипотез для объяснения известных фактов 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устанавливать причинно-следственные связи, строить логическое рассуждение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6081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20780712"/>
              </p:ext>
            </p:extLst>
          </p:nvPr>
        </p:nvGraphicFramePr>
        <p:xfrm>
          <a:off x="785787" y="620688"/>
          <a:ext cx="7458623" cy="481399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62766"/>
                <a:gridCol w="1407838"/>
                <a:gridCol w="1200534"/>
                <a:gridCol w="1008141"/>
                <a:gridCol w="1127906"/>
                <a:gridCol w="1082212"/>
                <a:gridCol w="1069226"/>
              </a:tblGrid>
              <a:tr h="12378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6/6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Скорость прямолинейного равноускоренного движения. График скорости.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Отсутствие умений нахождения неизвестной величины (скорости), построения графиков в физике.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Начальная скорость, конечная скорость, мгновенная скорость, изменение скорости, интервал времени, график скорости.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самостоятельно контролировать свое время, адекватно оценивать правильность своих действий, вносить коррективы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6505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7/7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Перемещение при прямолинейном равноускоренном движении.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Отсутствие практических навыков по нахождению конечной координаты при равноускоренном прямолинейном движении, способах нахождения координаты.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Проекция перемещения, уравнение равноускоренного прямолинейного движения,  графический способ нахождения перемещения.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Умение рассчитывать перемещение по графику скорости, аналитически.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развитие монологической и диалогической речи, умения выражать свои мысли и способности выслушивать собеседника, умение работать с математическими выражениями в общем виде.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925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8/8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Перемещение при прямолинейном равноускоренном движении без начальной скорости.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Отсутствие знаний о взаимосвязях перемещения со временем при равномерном прямолинейном движении без начальной скорости.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Площадь треугольника, квадратичная зависимость модуля перемещения от времени.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анализировать и перерабатывать полученную информацию в соответствии с поставленными задачами, выделять основное содержание прочитанного текста, находить в нем ответы на поставленные вопросы и излагать его;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наблюдать, выдвигать гипотезы, делать умозаключения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самостоятельность в приобретении новых знаний и практических умений;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16285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64266083"/>
              </p:ext>
            </p:extLst>
          </p:nvPr>
        </p:nvGraphicFramePr>
        <p:xfrm>
          <a:off x="1211202" y="692696"/>
          <a:ext cx="7105214" cy="56984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00896"/>
                <a:gridCol w="1389150"/>
                <a:gridCol w="1184598"/>
                <a:gridCol w="994758"/>
                <a:gridCol w="1112934"/>
                <a:gridCol w="1067846"/>
                <a:gridCol w="1055032"/>
              </a:tblGrid>
              <a:tr h="13971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9/9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Лаб. Раб №1: Исследование равноускоренного движения тела без начальной скорости.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Недостаточность сформированности умений исследования механического движения.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Перемещение, время, ускорение, экспериментальная установка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Овладение экспериментальными методами исследования в процессе самостоятельного изучения зависимости пройденного пути от времени.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Приобретение опыта самостоятельного поиска решений поставленной задачи, анализа результатов.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Умение использовать полученные знания в повседневной жизни (техника безопасности)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8629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10/10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Решение задач на расчет параметров равномерного и равноускоренного движения. Относительность движения.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систематизация имеющихся знаний по теме «Кинематика материальной точки»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Основные характеристики механического движения. Виды движения.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кратко и точно отвечать на вопросы, использовать различные источники информации, овладение разнообразными способами выполнения расчетов для нахождения неизвестной величины.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освоение приемов действий в нестандартных ситуациях, овладение эвристическими методами решения проблем;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мотивация образовательной деятельности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2419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11/11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К/раб №1 «Кинематика материальной точки»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выявление уровня подготовки учащихся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и типичных недочетов в изученном материале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овладение навыками самоконтроля и оценки результатов своей деятельности, умениями предвидеть возможные результаты своих действий;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формирование ценностных отношений к результатам обучения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9314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12/12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Анализ к.р. и коррекция УУД.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Разбор типичных ошибок и недочетов, отработка основных учебных действий.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Умение решать поставленные задачи.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Овладение навыками организации учебной деятельности, самоконтроля и оценки результатов своей деятельности.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Самостоятельность в приобретении практических умений.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1847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40074031"/>
              </p:ext>
            </p:extLst>
          </p:nvPr>
        </p:nvGraphicFramePr>
        <p:xfrm>
          <a:off x="670576" y="836712"/>
          <a:ext cx="8077887" cy="550802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42087"/>
                <a:gridCol w="1579319"/>
                <a:gridCol w="1346763"/>
                <a:gridCol w="1130937"/>
                <a:gridCol w="1265289"/>
                <a:gridCol w="1214030"/>
                <a:gridCol w="1199462"/>
              </a:tblGrid>
              <a:tr h="1971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Основы динамики (10 часов)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628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13/1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Инерциальные системы отсчета. Первый закон Ньютона. Принцип относительности Галилея.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отсутствие знаний о явлении инерции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Инерциальная система отсчета, неинерциальная система отсчета, Г.Галилей, И.Ньютон, свободное тело, инерция. 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развитие внимательности собранности и аккуратности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развитие межпредметных связей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формирование умения определения одной характеристики движения через другие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2184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14/2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Второй закон Ньютона. Сила. Сложение сил.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Отсутствие знаний о причинах возникновения ускорения, общих методах нахождении равнодействующей сил.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Сложение сил, принцип суперпозиции, векторная сумма, равнодействующая сил, второй закон Нютона.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развитие умения выражать свои мысли и способности выслушивать собеседника, понимать его точку зрения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формировать умение наблюдать и характеризовать физические явления, логически мыслить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5665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15/3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Взаимодействие тел. Третий закон Ньютона.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отсутствие знаний о причинах и результатах взаимодействия тел, объяснять результат взаимодействия тел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взаимодействие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изменение скорости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формирование умения выделять взаимодействие среди механических явлений;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объяснять явления природы и техники с помощью взаимодействия тел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развитие монологической и диалогической речи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овладение универсальными учебными действиями для объяснения известных фактов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развитие умений и навыков применения полученных знаний для решения практических задач повседневной жизни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0793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07313632"/>
              </p:ext>
            </p:extLst>
          </p:nvPr>
        </p:nvGraphicFramePr>
        <p:xfrm>
          <a:off x="1547664" y="478274"/>
          <a:ext cx="6552727" cy="578094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680020"/>
                <a:gridCol w="5222469"/>
                <a:gridCol w="650238"/>
              </a:tblGrid>
              <a:tr h="3042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стр.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</a:tr>
              <a:tr h="3042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Постановка проблемы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</a:tr>
              <a:tr h="3042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Цель проекта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</a:tr>
              <a:tr h="3042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Задачи проекта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</a:tr>
              <a:tr h="3042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Целевая группа проекта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</a:tr>
              <a:tr h="3042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Срок реализации проекта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</a:tr>
              <a:tr h="3042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Место реализации проекта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</a:tr>
              <a:tr h="3042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Этапы реализации проекта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</a:tr>
              <a:tr h="3042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План мероприятий по реализации проекта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</a:tr>
              <a:tr h="3042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Пояснительная записка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 indent="6858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</a:tr>
              <a:tr h="3042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9.1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Структура программы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</a:tr>
              <a:tr h="3042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9.2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Общая характеристика учебного предмета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</a:tr>
              <a:tr h="3042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9.3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Основное содержание курса «Физика 9»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</a:tr>
              <a:tr h="3042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9.4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Тематическое планирование уроков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</a:tr>
              <a:tr h="3042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9.5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Заключение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</a:tr>
              <a:tr h="3042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Ресурсы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</a:tr>
              <a:tr h="3042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Ожидаемые результаты реализации проекта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33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</a:tr>
              <a:tr h="3042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12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Методы диагностики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33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</a:tr>
              <a:tr h="3042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13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Литература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34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10852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68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Содержание: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108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96144721"/>
              </p:ext>
            </p:extLst>
          </p:nvPr>
        </p:nvGraphicFramePr>
        <p:xfrm>
          <a:off x="457200" y="980728"/>
          <a:ext cx="8363273" cy="470319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54172"/>
                <a:gridCol w="1635115"/>
                <a:gridCol w="1394344"/>
                <a:gridCol w="1170892"/>
                <a:gridCol w="1309991"/>
                <a:gridCol w="1256921"/>
                <a:gridCol w="1241838"/>
              </a:tblGrid>
              <a:tr h="16358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16/4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Свободное падение тел. Движение тела, брошенного вертикально вверх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отсутствие знаний о массе тел, единицах измерения массы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Ускорение свободного падения, равноускоренное прямолинейное движение, гравитация, сила тяжести, высота.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освоение приемов действий в нестандартных ситуациях, овладение эвристическими методами решения проблем;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мотивация образовательной деятельности школьников на основе личностно ориентированного подхода;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0672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17/5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Лаб/раб №2: Исследование свободного падения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Отсутствие навыков в практическом исследовании свободного падения.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Умение планировать и проводить эксперименты, обрабатывать результаты измерений, представлять результаты измерений с помощью таблиц, объяснять полученные результаты и делать выводы, оценивать границы погрешностей результатов измерений.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Овладение навыками организации учебной деятельности умениями предвидеть  возможные результаты своей деятельности.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Сформированность познавательных интересов, интеллектуальных  и творческих способностей учащихся.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373248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17176142"/>
              </p:ext>
            </p:extLst>
          </p:nvPr>
        </p:nvGraphicFramePr>
        <p:xfrm>
          <a:off x="777551" y="692696"/>
          <a:ext cx="7898903" cy="5943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34507"/>
                <a:gridCol w="1544325"/>
                <a:gridCol w="1316923"/>
                <a:gridCol w="1105878"/>
                <a:gridCol w="1237254"/>
                <a:gridCol w="1187131"/>
                <a:gridCol w="1172885"/>
              </a:tblGrid>
              <a:tr h="22395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18/6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Закон всемирного тяготения. Ускорение свободного падения на Земле и других небесных телах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Отсутствие знаний всемирном тяготении тел.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Всемирное тяготение, Ньютон, закон всемирного тяготения, мат. точка, границы применимости физических законов.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Овладение разнообразными способами выполнения расчетов для нахождения неизвестной величины в соответствии с условиями поставленной задачи на основании использования законов физики.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формирование умений работать в группе с выполнением различных социальных ролей, представлять и отстаивать свои взгляды и убеждения, вести дискуссию.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Убежденность в возможности познаний природы, отношение к физике как элементу общечеловеческой культуры..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8950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19/7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Прямолинейное и криволинейное движение. Движение тела по окружности с постоянной по модулю скоростью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отсутствие знаний о криволинейном движении тел.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Равномерное движение по окружности, линейная скорость, угловая скорость, центростремительное ускорение, период, частота.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Умение работать с математическими формулами в общем виде, находить взаимосвязь между физическими величинами.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Приобретение опыта анализа и отбора информации с использованием различных источников и новых информационных технологий для решения познавательных задач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коммуникативные умения докладывать о результатах своего исследования.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5504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20/8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Решение задач на расчет параметров движения тела в поле тяжести Земли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Отсутствие отработанных навыков в решении физических задач.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Умение работать с математическими формулами в общем виде, находить взаимосвязь между физическими величинами.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осуществлять взаимный контроль,  оказывать в сотрудничестве необходимую взаимопомощь; формулировать и осуществлять этапы решения задач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Самостоятельность в приобретении практических умений.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1350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54252882"/>
              </p:ext>
            </p:extLst>
          </p:nvPr>
        </p:nvGraphicFramePr>
        <p:xfrm>
          <a:off x="590705" y="980728"/>
          <a:ext cx="8157759" cy="586199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45469"/>
                <a:gridCol w="1594934"/>
                <a:gridCol w="1360080"/>
                <a:gridCol w="1142119"/>
                <a:gridCol w="1277801"/>
                <a:gridCol w="1226034"/>
                <a:gridCol w="1211322"/>
              </a:tblGrid>
              <a:tr h="18987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21/9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Искусственные спутники Земли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Отсутствие представлений о минимальных условиях для движения тел вокруг Земли.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Первая космическая скорость, орбита, окружность, эллипс, вторая космическая скорость, ИСЗ.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Понимание и способность объяснять движение искусственных спутников Земли, умение рассчитывать первую космическую скорость.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формирование умений работать в группе с выполнением различных социальных ролей, представлять и отстаивать свои взгляды и убеждения, вести дискуссию.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сформированность познавательных интересов и  интеллектуальных способностей учащихся;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5615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22/10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Силы в механике.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Отсутствие твердых знаний о видах сил в механике.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Сила упругости, сила трения, виды трения, закон Гука, деформация. 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понимание смысла основных физических законов и умение применять их на практике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формирование умений воспринимать, перерабатывать и предъявлять информацию в словесной, образной, символи­ческой формах.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формирование ценностных отношений к результатам обучения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680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Законы сохранения в механике (9 часов)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615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23/1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Импульс тела. Закон сохранения импульса. Применение закона сохранения импульса в природе и технике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Отсутствие знаний об импульсе тела и причинах его змененния.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Импульс тела, импульс силы, замкнутая система, векторная сумма, закон сохранения импульса, реактивное движение.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Умение определять импульс тела, понимание смысла закона сохранения энергии  и умение применять его на практике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приобретение опыта самостоятельного поиска, анализа и отбора информации;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понимание различий между исходными фактами и гипотезами для их объяснения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понимание смысла физических законов, раскрывающих связь изученных явлений;</a:t>
                      </a:r>
                      <a:endParaRPr lang="ru-RU" sz="9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формировать умения выполнять рисунки, аккуратно и грамотно делать записи в тетрадях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15748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24705847"/>
              </p:ext>
            </p:extLst>
          </p:nvPr>
        </p:nvGraphicFramePr>
        <p:xfrm>
          <a:off x="896128" y="1052736"/>
          <a:ext cx="7636313" cy="562356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23387"/>
                <a:gridCol w="1492985"/>
                <a:gridCol w="1273144"/>
                <a:gridCol w="1069114"/>
                <a:gridCol w="1196123"/>
                <a:gridCol w="1147666"/>
                <a:gridCol w="1133894"/>
              </a:tblGrid>
              <a:tr h="22196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</a:rPr>
                        <a:t>24/2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Решение задач на применение закона сохранения импульса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Отсутствие практических навыков и алгоритмов решения задач по данной теме.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овладение разнообразными способами выполнения рас­четов для нахождения неизвестной величины в соответствии с условиями поставленной задачи на основании использова­ния законов физики;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овладение навыками самостоятельного приобретения новых знаний, организации учебной деятельности, постанов­ки целей, планирования, самоконтроля и оценки результатов своей деятельности, умениями предвидеть возможные резуль­таты своих действий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мотивация образовательной деятельности школьников на основе личностно ориентированного подхода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538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25/3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Механическая работа. Мощность.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Отсутствие системы знаний о механической работе, механической мощности. 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Сила, перемещение, механическая работа, механическая мощность, Джоуль, Ватт.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понимание смысла физических законов, раскрывающих связь изученных явлений;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освоение приемов действий в нестандартных ситуациях, овладение эвристическими методами решения проблем;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убежденность в возможности познания природы, в не­обходимости разумного использования достижений науки и технологий для дальнейшего развития человеческого общест­ва, уважение к творцам науки и техники, отношение к фи­зике как элементу общечеловеческой культуры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7040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3137895"/>
              </p:ext>
            </p:extLst>
          </p:nvPr>
        </p:nvGraphicFramePr>
        <p:xfrm>
          <a:off x="896128" y="908720"/>
          <a:ext cx="7708320" cy="542184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26436"/>
                <a:gridCol w="1507064"/>
                <a:gridCol w="1285149"/>
                <a:gridCol w="1079195"/>
                <a:gridCol w="1207402"/>
                <a:gridCol w="1158488"/>
                <a:gridCol w="1144586"/>
              </a:tblGrid>
              <a:tr h="13043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</a:rPr>
                        <a:t>26/4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Кинетическая энергия тела.  Потенциальная энергия тела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Отсутствие системы знаний о видах механической энергии.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Кинетическая энергия, потенциальная энергия, теорема о кинетической энергии, теорема о потенциальной энергии.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умения измерять кинетическую энергию, потенциальную энергию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овладение навыками самоконтроля и оценки результатов своей деятельности, умениями предвидеть возможные результаты своих действий;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формирование ценностных отношений к результатам обучения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9565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27/5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Закон сохранения механической энергии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Отсутствие знаний о превращении механической энергии.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Внутренние силы, кинетическая энергия, потенциальная энергия, закон сохранения механической энергии.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понимание смысла закона сохранения энергии и умение применять его на практике 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умения применять теоретические знания по физике на практике, решать физические задачи на применение получен­ных знаний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убежденность в возможности познания природы, в не­обходимости разумного использования достижений науки и технологий для дальнейшего развития человеческого общест­ва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9565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28/6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Обобщающее повторение «Основы динамики. Законы сохранения»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Систематизация знаний по динамике и законам сохранения. Силовой и энергетический подходы в описании физических явлений.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формирование убеждения в закономерной связи и по­знаваемости явлений природы, в объективности научного знания, в высокой ценности науки в развитии материальной и духовной культуры людей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формирование умений работать в группе с выполнением различных социальных ролей, представлять и отстаивать свои взгляды и убеждения, вести дискуссию.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сформированность познавательных интересов, интеллек­туальных и творческих способностей учащихся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6168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12462553"/>
              </p:ext>
            </p:extLst>
          </p:nvPr>
        </p:nvGraphicFramePr>
        <p:xfrm>
          <a:off x="457200" y="1124744"/>
          <a:ext cx="8435280" cy="470077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57221"/>
                <a:gridCol w="1649193"/>
                <a:gridCol w="1406350"/>
                <a:gridCol w="1180973"/>
                <a:gridCol w="1321270"/>
                <a:gridCol w="1267743"/>
                <a:gridCol w="1252530"/>
              </a:tblGrid>
              <a:tr h="16223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29/7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К/раб №2 «Основы динамики. Законы сохранения»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выявление уровня подготовки учащихся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 типичных недочетов в изученном материале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овладение навыками самоконтроля и оценки результатов своей деятельности, умениями предвидеть возможные результаты своих действий;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формирование ценностных отношений к результатам обучения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2167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30/8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Анализ контрольной работы и коррекция УУД.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Разбор типичных ошибок и недочетов, отработка основных учебных действий.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Умение решать поставленные задачи.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Овладение навыками организации учебной деятельности, самоконтроля и оценки результатов своей деятельности.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Самостоятельность в приобретении практических умений.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4195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31/9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Обобщающее повторение за первое полугодие.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Подведение итогов за 1 полугодие.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Кинематика, динамика, законы сохранения в природе.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понимание смысла основных физических законов и умение применять их на практике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овладение навыками  организации учебной деятельности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мотивация образовательной деятельности школьников на основе личностно ориентированного подхода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332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Механические колебания и волны(11 часов)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547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58782457"/>
              </p:ext>
            </p:extLst>
          </p:nvPr>
        </p:nvGraphicFramePr>
        <p:xfrm>
          <a:off x="1007518" y="764704"/>
          <a:ext cx="7452914" cy="563593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15620"/>
                <a:gridCol w="1486998"/>
                <a:gridCol w="1212698"/>
                <a:gridCol w="1043437"/>
                <a:gridCol w="1167396"/>
                <a:gridCol w="1120103"/>
                <a:gridCol w="1106662"/>
              </a:tblGrid>
              <a:tr h="38646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</a:rPr>
                        <a:t>32/1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Колебательное движение. Свободные колебания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Отсутствие знаний о колебательном движении и его видах.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Колебание, качание, свободные колебания, вынужденные колебания, автоколебания, колебательная система.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умения пользоваться методами научного исследования явлений природы, проводить наблюдения</a:t>
                      </a:r>
                      <a:endParaRPr lang="ru-RU" sz="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участвовать в дискуссии, кратко и точно отвечать на вопросы, использовать справочную литературу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формирование умений воспринимать, перерабатывать и предъявлять информацию в словесной, образной, символической формах, анализировать и перерабатывать полученную информацию в соответствии с поставленными задачами, выделять основное содержание прочитанного текста, находить в нем ответы на поставленные вопросы и излагать его;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формирование ценностных отношений друг к другу, учителю, авторам открытий и изобретений, результатам обу­чения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7712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33/2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Величины, характеризующие колебательное движение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Отсутствие знаний о характеристиках  колебательного движения.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Амплитуда колебаний, период, частота, уравнение колебательного движения, фаза, скорость, ускорение, возвращающая сила.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понимание смысла физических законов, раскрывающих связь изученных явлений;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формирование умений работать в группе с выполнением различных социальных ролей, представлять и отстаивать свои взгляды и убеждения, вести дискуссию.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самостоятельность в приобретении новых знаний и практических умений;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36184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71131263"/>
              </p:ext>
            </p:extLst>
          </p:nvPr>
        </p:nvGraphicFramePr>
        <p:xfrm>
          <a:off x="457200" y="764703"/>
          <a:ext cx="8363273" cy="515670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54172"/>
                <a:gridCol w="1668632"/>
                <a:gridCol w="1360827"/>
                <a:gridCol w="1170892"/>
                <a:gridCol w="1309991"/>
                <a:gridCol w="1256921"/>
                <a:gridCol w="1241838"/>
              </a:tblGrid>
              <a:tr h="25783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34/3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Лаб</a:t>
                      </a:r>
                      <a:r>
                        <a:rPr lang="ru-RU" sz="1000" dirty="0">
                          <a:effectLst/>
                        </a:rPr>
                        <a:t>/раб №3: Исследование зависимости периода и частоты свободных колебаний математического маятника от его длины.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отсутствие знаний о природе возникновения давления на стенки сосуда, в котором находится газ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Математический маятник, длина нити, модель, период колебаний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овладение навыками работы с физическим оборудованием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самостоятельность в приобретении новых знаний и практических умений;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освоение приемов действий в нестандартных ситуациях, овладение эвристическими методами решения проблем;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соблюдать технику безопасности,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выяснить  владение экспериментальными методами исследования в процессе самостоятельного изучения зависимости  периода коле­баний маятника от его длины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5783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35/4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Превращение энергии при колебательном движении. Затухающие колебания. Вынужденные колебания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Изучение колебаний с энергетической точки зрения.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Потенциальная и кинетическая энергия, трение, затухающие колебания, внешняя вынуждающая сила, вынужденные колебания.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понимание принципов действия машин, приборов и технических устройств, с которыми каждый человек постоян­но встречается в повседневной жизни, и способов обеспече­ния безопасности при их использовании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развитие монологической и диалогической речи, умения выражать свои мысли и способности выслушивать собеседника, понимать его точку зрения, признавать право другого человека на иное мнение;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мотивация образовательной деятельности школьников на основе личностно ориентированного подхода;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уважение к творцам науки и техники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2154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11239064"/>
              </p:ext>
            </p:extLst>
          </p:nvPr>
        </p:nvGraphicFramePr>
        <p:xfrm>
          <a:off x="1211202" y="836712"/>
          <a:ext cx="7177221" cy="528945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03945"/>
                <a:gridCol w="1431992"/>
                <a:gridCol w="1167838"/>
                <a:gridCol w="1004840"/>
                <a:gridCol w="1124213"/>
                <a:gridCol w="1078668"/>
                <a:gridCol w="1065725"/>
              </a:tblGrid>
              <a:tr h="33247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36/5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Волны. Продольные и поперечные волны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отсутствие знаний о механических волнах.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Механическая волна, поперечная волна, продольная волна,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умения пользоваться методами научного исследования явлений природы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понимание различий между исходными фактами и ги­потезами для их объяснения, теоретическими моделями и реальными объектами, овладение универсальными учебными действиями на примерах гипотез для объяснения известных фактов и экспериментальной проверки выдвигаемых гипотез, разработки теоретических моделей процессов или явлений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убежденность в возможности познания природы, в необходимости разумного использования достижений науки и технологий для дальнейшего развития человеческого общества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9646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37/6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Длина волны. Скорость распространения волны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отсутствие знаний о характеристиках волнового процесса.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Длина волны, период, частота, скорость волны, механическая модель распространения волны.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умения применять теоретические знания по физике на практике, решать физические задачи на применение полученных знаний;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приобретение опыта самостоятельного расчета физических величин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структурировать тексты, включая умение выделять главное и второстепенное, главную идею текста, выстраивать последовательность событий;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сформированность познавательных интересов, интеллек­туальных и творческих способностей учащихся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7710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11838393"/>
              </p:ext>
            </p:extLst>
          </p:nvPr>
        </p:nvGraphicFramePr>
        <p:xfrm>
          <a:off x="1007518" y="980727"/>
          <a:ext cx="7452914" cy="549937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15620"/>
                <a:gridCol w="1486998"/>
                <a:gridCol w="1212698"/>
                <a:gridCol w="1043437"/>
                <a:gridCol w="1167396"/>
                <a:gridCol w="1120103"/>
                <a:gridCol w="1106662"/>
              </a:tblGrid>
              <a:tr h="10914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</a:rPr>
                        <a:t>38/7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Источники звука. Решение задач на расчет параметров колебательного движения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Звуковые волны  - механические волны.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Звук, частота, источники звука, длина волны, продольная волна, изменение плотности среды.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понимание и способность объяснять возникновение звуковых волн.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формулировать и осуществлять этапы решения задач</a:t>
                      </a:r>
                      <a:endParaRPr lang="ru-RU" sz="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мотивация образовательной деятельности школьников на основе личностно ориентированного подхода;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7151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39/8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Высота и тембр звука. Громкость звука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Отсутствие знаний об  особенностях восприятия звука человеком.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Высота и тембр звука, громкость звука, амплитуда, частота, тон, полутон.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умения и навыки применять полученные знания для объяснения принципов действия важнейших технических устройств.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приобретение опыта самостоятельного поиска, анализа и отбора информации с использованием различных источни­ков и новых информационных технологий для решения по­знавательных задач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мотивация образовательной деятельности школьников на основе личностно ориентированного подхода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2474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40/9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Распространение звука. Звуковые волны. Скорость звука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отсутствие знаний о причинах распространения звука</a:t>
                      </a:r>
                      <a:endParaRPr lang="ru-RU" sz="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Атмосфера, движение молекул, </a:t>
                      </a:r>
                      <a:endParaRPr lang="ru-RU" sz="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Скорость звука.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формирование убеждения в закономерной связи и познаваемости явлений природы, в объективности научного знания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овладение универсальными учебными действиями на примерах гипотез для объяснения известных фактов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формирование ценностных отношений друг к другу, учителю, авторам открытий и изобретений, результатам обучения.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0914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41/10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Отражение звука. Эхо. Решение задач на расчет параметров волнового и колебательного процессов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отсутствие знаний о свойствах звуковых волн.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Эхо, эхолокация, отражение звука.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коммуникативные умения докладывать о результатах своего исследования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освоение приемов действий в нестандартных ситуациях, овладение эвристическими методами решения проблем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мотивация образовательной деятельности школьников на основе личностно ориентированного подхода;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8111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1426170"/>
          </a:xfrm>
        </p:spPr>
        <p:txBody>
          <a:bodyPr>
            <a:normAutofit fontScale="90000"/>
          </a:bodyPr>
          <a:lstStyle/>
          <a:p>
            <a:r>
              <a:rPr lang="ru-RU" dirty="0"/>
              <a:t>Рабочая программа по физике </a:t>
            </a:r>
            <a:r>
              <a:rPr lang="ru-RU" dirty="0" smtClean="0"/>
              <a:t>разработана </a:t>
            </a:r>
            <a:r>
              <a:rPr lang="ru-RU" dirty="0"/>
              <a:t>в соответствии: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772816"/>
            <a:ext cx="7890080" cy="4824536"/>
          </a:xfrm>
        </p:spPr>
        <p:txBody>
          <a:bodyPr>
            <a:normAutofit/>
          </a:bodyPr>
          <a:lstStyle/>
          <a:p>
            <a:pPr lvl="0"/>
            <a:r>
              <a:rPr lang="ru-RU" dirty="0" smtClean="0"/>
              <a:t>с </a:t>
            </a:r>
            <a:r>
              <a:rPr lang="ru-RU" dirty="0"/>
              <a:t>требованиями </a:t>
            </a:r>
            <a:r>
              <a:rPr lang="ru-RU" dirty="0" smtClean="0"/>
              <a:t>Федерального Государственного Образовательного Стандарта общего   образования второго поколения ФГОС </a:t>
            </a:r>
            <a:r>
              <a:rPr lang="ru-RU" dirty="0"/>
              <a:t>ООО, М</a:t>
            </a:r>
            <a:r>
              <a:rPr lang="ru-RU" dirty="0" smtClean="0"/>
              <a:t>.: «</a:t>
            </a:r>
            <a:r>
              <a:rPr lang="ru-RU" dirty="0"/>
              <a:t>Просвещение», 2011 </a:t>
            </a:r>
            <a:r>
              <a:rPr lang="ru-RU" dirty="0" smtClean="0"/>
              <a:t>год;</a:t>
            </a:r>
            <a:endParaRPr lang="ru-RU" dirty="0"/>
          </a:p>
          <a:p>
            <a:pPr lvl="0"/>
            <a:r>
              <a:rPr lang="ru-RU" dirty="0"/>
              <a:t>с рекомендациями Примерной</a:t>
            </a:r>
            <a:r>
              <a:rPr lang="ru-RU" b="1" dirty="0"/>
              <a:t> </a:t>
            </a:r>
            <a:r>
              <a:rPr lang="ru-RU" dirty="0"/>
              <a:t>программы </a:t>
            </a:r>
            <a:r>
              <a:rPr lang="ru-RU" dirty="0" smtClean="0"/>
              <a:t>Примерные </a:t>
            </a:r>
            <a:r>
              <a:rPr lang="ru-RU" dirty="0"/>
              <a:t>программы по учебным предметам. </a:t>
            </a:r>
            <a:r>
              <a:rPr lang="ru-RU" dirty="0" smtClean="0"/>
              <a:t>Физика 7-9 классы. «Просвещение</a:t>
            </a:r>
            <a:r>
              <a:rPr lang="ru-RU" dirty="0"/>
              <a:t>», </a:t>
            </a:r>
            <a:r>
              <a:rPr lang="ru-RU" dirty="0" smtClean="0"/>
              <a:t>2010.-79с.; </a:t>
            </a:r>
            <a:endParaRPr lang="ru-RU" dirty="0"/>
          </a:p>
          <a:p>
            <a:pPr lvl="0"/>
            <a:r>
              <a:rPr lang="ru-RU" dirty="0"/>
              <a:t>с авторской программой  </a:t>
            </a:r>
            <a:r>
              <a:rPr lang="ru-RU" dirty="0" smtClean="0"/>
              <a:t>Е.М</a:t>
            </a:r>
            <a:r>
              <a:rPr lang="ru-RU" dirty="0"/>
              <a:t>. </a:t>
            </a:r>
            <a:r>
              <a:rPr lang="ru-RU" dirty="0" err="1"/>
              <a:t>Гутник</a:t>
            </a:r>
            <a:r>
              <a:rPr lang="ru-RU" dirty="0"/>
              <a:t>, А.В. </a:t>
            </a:r>
            <a:r>
              <a:rPr lang="ru-RU" dirty="0" err="1" smtClean="0"/>
              <a:t>Перышкин</a:t>
            </a:r>
            <a:r>
              <a:rPr lang="ru-RU" dirty="0" smtClean="0"/>
              <a:t>. Программы </a:t>
            </a:r>
            <a:r>
              <a:rPr lang="ru-RU" dirty="0"/>
              <a:t>для общеобразовательных учреждений. Физика. Астрономия.7-11 </a:t>
            </a:r>
            <a:r>
              <a:rPr lang="ru-RU" dirty="0" err="1"/>
              <a:t>кл</a:t>
            </a:r>
            <a:r>
              <a:rPr lang="ru-RU" dirty="0"/>
              <a:t>./ сост. В.А. Коровин, </a:t>
            </a:r>
            <a:r>
              <a:rPr lang="ru-RU" dirty="0" smtClean="0"/>
              <a:t>В.А. </a:t>
            </a:r>
            <a:r>
              <a:rPr lang="ru-RU" dirty="0"/>
              <a:t>Орлов.- М.: Дрофа, 2010. – 334с</a:t>
            </a:r>
            <a:r>
              <a:rPr lang="ru-RU" dirty="0" smtClean="0"/>
              <a:t>.;</a:t>
            </a:r>
            <a:endParaRPr lang="ru-RU" dirty="0"/>
          </a:p>
          <a:p>
            <a:pPr marL="82296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155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36373251"/>
              </p:ext>
            </p:extLst>
          </p:nvPr>
        </p:nvGraphicFramePr>
        <p:xfrm>
          <a:off x="954670" y="908720"/>
          <a:ext cx="7505762" cy="600674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18017"/>
                <a:gridCol w="1468194"/>
                <a:gridCol w="26352"/>
                <a:gridCol w="1221906"/>
                <a:gridCol w="1051360"/>
                <a:gridCol w="1176260"/>
                <a:gridCol w="1128609"/>
                <a:gridCol w="1115064"/>
              </a:tblGrid>
              <a:tr h="14133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</a:rPr>
                        <a:t>42/11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К/раб № 3 «Механические колебания. Волны»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выявление уровня подготовки учащихся</a:t>
                      </a:r>
                      <a:endParaRPr lang="ru-RU" sz="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и типичных недочетов в изученном материале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овладение навыками самоконтроля и оценки результатов своей деятельности, умениями предвидеть возможные результаты своих действий;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формирование ценностных отношений к результатам обучения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60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Электромагнитные явления(11 часов)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738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43/1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Анализ к/раб. и коррекция УУД. Магнитное поле и его графическое изображение. Неоднородное и однородное м.п.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Магнитное поле, взаимодействие проводников, силовые линии, однородное магнитное поле, неоднородное магнитное поле.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понимание и способность объяснять такие физические явления, как взаимодействие проводников с током, действие тока на магнитную стрелку.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овладение навыками самостоятельного приобретения новых знаний, организации учебной деятельности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мотивация образовательной деятельности школьников на основе личностно ориентированного подхода;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4133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44/2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Направление тока и направление линий его магнитного поля.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Правило правой руки, силовые линии.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знания о природе важнейших физических явлений окру­жающего мира и понимание смысла физических законов, рас­крывающих связь изученных явлений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овладение навыками самоконтроля и оценки результатов своей деятельности, умениями предвидеть возможные результаты своих действий;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формирование ценностных отношений к результатам обучения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1145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45/3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Обнаружение магнитного поля по его действию на электрический ток. Правило левой руки.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Сила Ампера, правило левой руки, сила тока.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умения применять теоретические знания по физике на практике, решать физические задачи на применение получен­ных знаний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прилагать волевые усилия и преодолевать трудности и препятствия на пути достижения целей.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сформированность познавательных интересов, интеллектуальных и творческих способностей 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5885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7383944"/>
              </p:ext>
            </p:extLst>
          </p:nvPr>
        </p:nvGraphicFramePr>
        <p:xfrm>
          <a:off x="1304558" y="764703"/>
          <a:ext cx="7299891" cy="536145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09140"/>
                <a:gridCol w="1427211"/>
                <a:gridCol w="1217055"/>
                <a:gridCol w="1022014"/>
                <a:gridCol w="1143427"/>
                <a:gridCol w="1097104"/>
                <a:gridCol w="1083940"/>
              </a:tblGrid>
              <a:tr h="17871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46/4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Индукция магнитного поля.  Магнитный поток.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 Вектор магнитной индукции, Тесла, магнитный поток, рамка с током, площадь поверхности.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развитие теоретического мышления на основе формиро­вания умений устанавливать факты, различать причины и следствия, строить модели и выдвигать гипотезы.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приобретение опыта самостоятельного поиска, анализа и отбора информации с использованием различных источников и новых информационных технологий для решения познавательных задач.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формирование ценностных отношений друг к другу, учителю, результатам обу­чения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7871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47/5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Решение графических задач на применение правил правой и левой руки.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умения применять теоретические знания по физике на практике, решать физические задачи на применение получен­ных знаний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освоение приемов действий в нестандартных ситуациях, овладение эвристическими методами решения проблем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развитие диалогической речи, умения выражать свои мысли и способности выслушивать собеседника, понимать его точку зрения, признавать право другого человека на иное мнение;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7871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48/6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Явление электромагнитной индукции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Индукционный ток, явление электромагнитной индукции, М.Фарадей, магнитный  поток.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выводить из экспериментальных фактов и теоретических моделей физические законы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приобретение опыта самостоятельного поиска, анализа и отбора информации с использованием различных источников и новых информационных технологий для решения познавательных задач;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мотивация образовательной деятельности школьников на основе личностно ориентированного подхода;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6978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46490518"/>
              </p:ext>
            </p:extLst>
          </p:nvPr>
        </p:nvGraphicFramePr>
        <p:xfrm>
          <a:off x="457200" y="980729"/>
          <a:ext cx="8363273" cy="501984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54172"/>
                <a:gridCol w="1635115"/>
                <a:gridCol w="1394344"/>
                <a:gridCol w="1170892"/>
                <a:gridCol w="1309991"/>
                <a:gridCol w="1256921"/>
                <a:gridCol w="1241838"/>
              </a:tblGrid>
              <a:tr h="20451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49/7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Лаб/раб №4: Изучение явления электромагнитной индукции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владение экспериментальными методами исследования в процессе самостоятельного изучения явления электромагнитной индукции.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овладение универсальными учебными действиями на примерах гипотез для объяснения известных фактов и экспериментальной проверки выдвигаемых гипотез.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Соблюдение техники безопасности, самостоятельность в приобретении новых практических умений.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9747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50/8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Получение переменного электрического тока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Колебание силы тока, частота и период колебаний, переменный электрический ток, график электрических колебаний, элекромеханический индукционный генератор, статор, ротор.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понимание принципа действия индукционного генератора.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формирование умений воспринимать, перерабатывать и предъявлять информацию в словесной, образной, символи­ческой формах, анализировать и перерабатывать полученную информацию в соответствии с поставленными задачами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формирование ценностных отношений друг к другу, учителю, авторам открытий и изобретений, результатам обу­чения.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9989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21702856"/>
              </p:ext>
            </p:extLst>
          </p:nvPr>
        </p:nvGraphicFramePr>
        <p:xfrm>
          <a:off x="899592" y="260648"/>
          <a:ext cx="7808626" cy="623549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30684"/>
                <a:gridCol w="1526675"/>
                <a:gridCol w="1301872"/>
                <a:gridCol w="1093239"/>
                <a:gridCol w="1223113"/>
                <a:gridCol w="1173563"/>
                <a:gridCol w="1159480"/>
              </a:tblGrid>
              <a:tr h="23906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51/9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Электромагнитное поле. 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Напряженность электрического тока, магнитная индукция, электромагнитное поле, вихревое поле, Д. К. Максвелл.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понимание и способность объяснять такие физические явления, как электромагнитная индукция.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развитие монологической и диалогической речи, умения выражать свои мысли и способности выслушивать собеседни­ка, понимать его точку зрения, признавать право другого че­ловека на иное мнение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мотивация образовательной деятельности школьников на основе личностно ориентированного подхода 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7076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52/10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Электромагнитные волны. Электромагнитная природа света. Обобщающее повторение. 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Электромагнитная волна, длина волны, шкала электромагнитных волн, Г. Герц, интерференция света, скорость света.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овладение навыками работы с физическим оборудованием</a:t>
                      </a:r>
                      <a:endParaRPr lang="ru-RU" sz="9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самостоятельность в приобретении новых знаний и практических умений;</a:t>
                      </a:r>
                      <a:endParaRPr lang="ru-RU" sz="9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овладение универсальными учебными действиями для объяснения известных фактов и экспериментальной проверки выдвигаемых гипотез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соблюдать технику безопасности, ставить проблему, выдвигать гипотезу,  самостоятельно проводить измерения, делать умозаключения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7076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53/11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К/р №4 «Электромагнитное поле»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выявление уровня подготовки учащихся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 типичных недочетов в изученном материале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овладение навыками самоконтроля и оценки результатов своей деятельности, умениями предвидеть возможные результаты своих действий;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формирование ценностных отношений к результатам обучения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872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Квантовые явления(12 часов)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0433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11417863"/>
              </p:ext>
            </p:extLst>
          </p:nvPr>
        </p:nvGraphicFramePr>
        <p:xfrm>
          <a:off x="457201" y="908720"/>
          <a:ext cx="8219257" cy="461687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48073"/>
                <a:gridCol w="1606958"/>
                <a:gridCol w="1370334"/>
                <a:gridCol w="1150729"/>
                <a:gridCol w="1287433"/>
                <a:gridCol w="1235277"/>
                <a:gridCol w="1220453"/>
              </a:tblGrid>
              <a:tr h="17588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54/1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Анализ к/раб. и коррекция УУД. Радиоактивность как свидетельство сложного строения атомов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Левкипп, Демокрит, радиоактивность, А.Беккерель, альфа-лучи, бетта-лучи, гамма-лучи.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овладение навыками самоконтроля и оценки результатов своей деятельности, умениями предвидеть возможные результаты своих действий;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формирование ценностных отношений к результатам обучения.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58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55/2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Модели атомов. Опыт Резерфорда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Модель Томсона, Э.Резерфорд, альфа-частица, метод сцинтилляций, модель строения атома.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участвовать в дискуссии, кратко и точно отвечать на вопросы, использовать справочную литературу.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адекватно оценивать свои возможности достижения цели определённой сложности в различных сферах самостоятельной деятельности;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развитие монологической и диалогической речи, умения выражать свои мысли и способности выслушивать собеседника, понимать его точку зрения, признавать право другого человека на иное мнение;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1674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82102004"/>
              </p:ext>
            </p:extLst>
          </p:nvPr>
        </p:nvGraphicFramePr>
        <p:xfrm>
          <a:off x="515865" y="908720"/>
          <a:ext cx="8304607" cy="521744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51688"/>
                <a:gridCol w="1623644"/>
                <a:gridCol w="1384563"/>
                <a:gridCol w="1162678"/>
                <a:gridCol w="1300802"/>
                <a:gridCol w="1248105"/>
                <a:gridCol w="1233127"/>
              </a:tblGrid>
              <a:tr h="28785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56/3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Радиоактивные превращения атомных ядер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Массовое число, зарядовое число, закон сохранения массового числа и заряда, правила смещения, альфа-распад, бетта-распад.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формирование неформальных знаний о понятиях простой механизм, рычаг;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умения и навыки применять полученные знания для объяснения принципов действия важнейших технических устройств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формирование умений воспринимать, перерабатывать и предъявлять информацию в словесной, образной, символической формах, анализировать и перерабатывать полученную информацию в соответствии с поставленными задачами.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мотивация образовательной деятельности школьников на основе личностно ориентированного подхода;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уважение к творцам науки и техники.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3388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57/4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Экспериментальные методы исследования частиц. Лаб/раб № 5 :Изучение треков заряженных частиц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Счетчик Гейгера, ударная ионизация, камера Вильсона, трек частицы, пузырьковая камера.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Умение систематизировать информацию в виде таблицы.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развитие монологической и диалогической речи, умения выражать свои мысли и способности выслушивать собеседника, понимать его точку зрения, признавать право другого человека на иное мнение;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убежденность в возможности познания природы.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5573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83611203"/>
              </p:ext>
            </p:extLst>
          </p:nvPr>
        </p:nvGraphicFramePr>
        <p:xfrm>
          <a:off x="785787" y="428605"/>
          <a:ext cx="7674648" cy="603504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25011"/>
                <a:gridCol w="1500480"/>
                <a:gridCol w="1279536"/>
                <a:gridCol w="1074481"/>
                <a:gridCol w="1202128"/>
                <a:gridCol w="1153427"/>
                <a:gridCol w="1139585"/>
              </a:tblGrid>
              <a:tr h="36989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</a:rPr>
                        <a:t>58/5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Открытие протона. Открытие нейтрона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 Э. Резерфорд, Д. Чедвик, протон, нейтрон, нуклон, ядерная реакция, а.е.м.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коммуникативные умения докладывать о результатах своего исследования, участвовать в дискуссии, кратко и точ­но отвечать на вопросы, использовать справочную литерату­ру и другие источники информации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понимание различий между исходными фактами и ги­потезами для их объяснения, теоретическими моделями и реальными объектами, овладение универсальными учебными действиями на примерах гипотез для объяснения известных фактов и экспериментальной проверки выдвигаемых гипотез, разработки теоретических моделей процессов или явлений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сформированность познавательных интересов, интеллек­туальных и творческих способностей учащихся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3018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59/6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Состав атомного ядра. Массовое число. Ядерные силы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Д.И. Иваненко, В. Гейзенберг, протонно-нейтронная модель строения ядра, изотоп, ядерные силы, короткодействие.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развитие теоретического мышления на основе формиро­вания умений устанавливать факты, различать причины и следствия, строить модели и выдвигать гипотезы, отыскивать и формулировать доказательства выдвинутых гипотез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овладение навыками самостоятельного приобретения новых знаний, организации учебной деятельности.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мотивация образовательной деятельности школьников на основе личностно ориентированного подхода;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7317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61097198"/>
              </p:ext>
            </p:extLst>
          </p:nvPr>
        </p:nvGraphicFramePr>
        <p:xfrm>
          <a:off x="515865" y="836712"/>
          <a:ext cx="8304607" cy="577529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51688"/>
                <a:gridCol w="1623644"/>
                <a:gridCol w="1384563"/>
                <a:gridCol w="1162678"/>
                <a:gridCol w="1300802"/>
                <a:gridCol w="1248105"/>
                <a:gridCol w="1233127"/>
              </a:tblGrid>
              <a:tr h="27272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60/7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Энергия связи. Дефект масс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А. Эйнштейн, энергия связи, энергия покоя, дефект масс. 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формирование убеждения в закономерной связи и по­знаваемости явлений природы.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освоение приемов действий в нестандартных ситуациях, овладение эвристическими методами решения проблем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развитие монологической и диалогической речи, умения выражать свои мысли и способности выслушивать собеседника, понимать его точку зрения, признавать право другого человека на иное мнение;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уважение к творцам науки и техники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6632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61/8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Деление ядер урана. Цепная реакция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О. Ганн, Ф. Штрассман, деление ядер урана, продукт реакции, цепная реакция, критическая масса, замедлитель нейтронов.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умения и навыки применять полученные знания для решения практических задач повседневной жизни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 овладение навыками самостоятельного приобретения новых знаний, организации учебной деятельности, постанов­ки целей, планирования, самоконтроля и оценки результатов своей деятельности, умениями предвидеть возможные резуль­таты своих действий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формирование ценностных отношений друг к другу, учителю, авторам открытий и изобретений, результатам обучения.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9693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00372691"/>
              </p:ext>
            </p:extLst>
          </p:nvPr>
        </p:nvGraphicFramePr>
        <p:xfrm>
          <a:off x="457200" y="836712"/>
          <a:ext cx="8435280" cy="54864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57221"/>
                <a:gridCol w="1649193"/>
                <a:gridCol w="1406350"/>
                <a:gridCol w="1180973"/>
                <a:gridCol w="1321270"/>
                <a:gridCol w="1267743"/>
                <a:gridCol w="1252530"/>
              </a:tblGrid>
              <a:tr h="31832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62/9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Ядерный реактор. Преобразование внутренней энергии ядер в электрическую энергию.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Ядерный реактор, ядерное топливо, активная зона, регулирующие стержни, защитная оболочка, замедлитель нейтронов, отражатель, теплообменник, теплоноситель.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овладение навыками работы с физическим оборудованием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самостоятельность в приобретении новых знаний и практических умений;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оценивать границы погрешностей результатов измерений;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задавать вопросы, необходимые для организации собственной деятельности и сотрудничества с партнёром;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строить логическое рассуждение, включающее установление причинно-следственных связей;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объяснять процессы  и отношения, выявляемые в ходе исследования;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соблюдать технику безопасности, практическое изучение свойств простых механизмов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0597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63/10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Атомная энергетика. Биологическое действие радиации. Термоядерная реакция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Э. Ферми, И.В. Курчатов, ядерное оружие, атомная энергетика, поглощенная доза излучения, эквивалентная доза излучения, коэффициент радиационного риска.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знания о природе важнейших физических явлений окружающего мира и понимание смысла физических законов, раскрывающих связь изученных явлений;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приобретение опыта самостоятельного поиска, анализа и отбора информации с использованием различных источни­ков и новых информационных технологий для решения по­знавательных задач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формирование ценностных отношений друг к другу, учителю, авторам открытий и изобретений, результатам обучения.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уважение к творцам науки и техники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37295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58562589"/>
              </p:ext>
            </p:extLst>
          </p:nvPr>
        </p:nvGraphicFramePr>
        <p:xfrm>
          <a:off x="1112355" y="692696"/>
          <a:ext cx="7420085" cy="592253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14230"/>
                <a:gridCol w="1450710"/>
                <a:gridCol w="1237094"/>
                <a:gridCol w="1038841"/>
                <a:gridCol w="1162254"/>
                <a:gridCol w="1115169"/>
                <a:gridCol w="1101787"/>
              </a:tblGrid>
              <a:tr h="15612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</a:rPr>
                        <a:t>64/11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К/раб №5 «Строение атома и атомного ядра»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выявление уровня подготовки учащихся</a:t>
                      </a:r>
                      <a:endParaRPr lang="ru-RU" sz="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и типичных недочетов в изученном материале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овладение навыками самоконтроля и оценки результатов своей деятельности, умениями предвидеть возможные результаты своих действий;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формирование ценностных отношений к результатам обучения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0295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65/12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Анализ к/раб. и коррекция УУД. Источники энергии Солнца и звезд.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понимание смысла основных физических законов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развитие монологической и диалогической речи, умения выражать свои мысли и способности выслушивать собеседника, понимать его точку зрения, признавать право другого человека на иное мнение;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осознание важности физического знания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1857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66-68/13-15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 Совершенствование навыков решения задач за курс 9 класса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повторение материала за курс физики 9 класса </a:t>
                      </a:r>
                      <a:endParaRPr lang="ru-RU" sz="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умения применять теоретические знания по физике на практике, решать физические задачи на применение полученных знаний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давать определение понятиям;</a:t>
                      </a:r>
                      <a:endParaRPr lang="ru-RU" sz="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строить логическое рассуждение, включающее установление причинно-следственных связей;</a:t>
                      </a:r>
                      <a:endParaRPr lang="ru-RU" sz="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осуществлять контроль, коррекцию, оценку действий партнёра, уметь убеждать;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систематизация изученного материала</a:t>
                      </a:r>
                      <a:endParaRPr lang="ru-RU" sz="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осознание важности физического знания формирование ценностных отношений к результатам обучения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0337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7962088" cy="1656184"/>
          </a:xfrm>
        </p:spPr>
        <p:txBody>
          <a:bodyPr>
            <a:normAutofit/>
          </a:bodyPr>
          <a:lstStyle/>
          <a:p>
            <a:r>
              <a:rPr lang="ru-RU" dirty="0"/>
              <a:t>Общая характеристика учебного предмета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2420888"/>
            <a:ext cx="7498080" cy="3827512"/>
          </a:xfrm>
        </p:spPr>
        <p:txBody>
          <a:bodyPr/>
          <a:lstStyle/>
          <a:p>
            <a:pPr marL="82296" indent="0">
              <a:buNone/>
            </a:pPr>
            <a:r>
              <a:rPr lang="ru-RU" dirty="0" smtClean="0"/>
              <a:t>Школьный </a:t>
            </a:r>
            <a:r>
              <a:rPr lang="ru-RU" dirty="0"/>
              <a:t>курс физики — системообразующий для естественно-научных учебных предметов, поскольку физические законы лежат в основе содержания курсов химии, биологии, географии и астрономии.</a:t>
            </a:r>
          </a:p>
          <a:p>
            <a:pPr marL="82296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7509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8172400" cy="1440160"/>
          </a:xfrm>
        </p:spPr>
        <p:txBody>
          <a:bodyPr>
            <a:normAutofit fontScale="90000"/>
          </a:bodyPr>
          <a:lstStyle/>
          <a:p>
            <a:r>
              <a:rPr lang="ru-RU" dirty="0"/>
              <a:t>Требования к минимальному материально-техническому обеспечению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2132856"/>
            <a:ext cx="7962088" cy="4536504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dirty="0" smtClean="0"/>
              <a:t>Реализация </a:t>
            </a:r>
            <a:r>
              <a:rPr lang="ru-RU" dirty="0"/>
              <a:t>учебной дисциплины требует наличия учебного кабинета  физики.</a:t>
            </a:r>
          </a:p>
          <a:p>
            <a:pPr marL="82296" indent="0">
              <a:buNone/>
            </a:pPr>
            <a:r>
              <a:rPr lang="ru-RU" dirty="0" smtClean="0"/>
              <a:t>	Оборудование </a:t>
            </a:r>
            <a:r>
              <a:rPr lang="ru-RU" dirty="0"/>
              <a:t>учебного кабинета: </a:t>
            </a:r>
          </a:p>
          <a:p>
            <a:r>
              <a:rPr lang="ru-RU" dirty="0" smtClean="0"/>
              <a:t>посадочные </a:t>
            </a:r>
            <a:r>
              <a:rPr lang="ru-RU" dirty="0"/>
              <a:t>места учащихся;</a:t>
            </a:r>
          </a:p>
          <a:p>
            <a:r>
              <a:rPr lang="ru-RU" dirty="0" smtClean="0"/>
              <a:t>рабочее </a:t>
            </a:r>
            <a:r>
              <a:rPr lang="ru-RU" dirty="0"/>
              <a:t>место преподавателя;</a:t>
            </a:r>
          </a:p>
          <a:p>
            <a:r>
              <a:rPr lang="ru-RU" dirty="0" smtClean="0"/>
              <a:t>рабочая </a:t>
            </a:r>
            <a:r>
              <a:rPr lang="ru-RU" dirty="0"/>
              <a:t>доска;</a:t>
            </a:r>
          </a:p>
          <a:p>
            <a:r>
              <a:rPr lang="ru-RU" dirty="0" smtClean="0"/>
              <a:t>наглядные </a:t>
            </a:r>
            <a:r>
              <a:rPr lang="ru-RU" dirty="0"/>
              <a:t>пособия (учебники, опорные конспекты-плакаты, стенды, карточки, раздаточный материал, комплекты лабораторных работ).</a:t>
            </a:r>
          </a:p>
          <a:p>
            <a:pPr marL="82296" indent="0">
              <a:buNone/>
            </a:pPr>
            <a:r>
              <a:rPr lang="ru-RU" dirty="0" smtClean="0"/>
              <a:t>	Технические </a:t>
            </a:r>
            <a:r>
              <a:rPr lang="ru-RU" dirty="0"/>
              <a:t>средства обучения: </a:t>
            </a:r>
          </a:p>
          <a:p>
            <a:r>
              <a:rPr lang="ru-RU" dirty="0" smtClean="0"/>
              <a:t>ПК, видеопроектор, проекционный экран</a:t>
            </a:r>
          </a:p>
          <a:p>
            <a:r>
              <a:rPr lang="en-US" dirty="0" smtClean="0"/>
              <a:t>DVD</a:t>
            </a:r>
            <a:r>
              <a:rPr lang="ru-RU" dirty="0" smtClean="0"/>
              <a:t> - проигрыватель, телевизор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79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>
            <a:normAutofit/>
          </a:bodyPr>
          <a:lstStyle/>
          <a:p>
            <a:r>
              <a:rPr lang="ru-RU" b="1" dirty="0">
                <a:effectLst/>
              </a:rPr>
              <a:t>Информационное обеспечение обучения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772816"/>
            <a:ext cx="7890080" cy="4824536"/>
          </a:xfrm>
        </p:spPr>
        <p:txBody>
          <a:bodyPr>
            <a:normAutofit/>
          </a:bodyPr>
          <a:lstStyle/>
          <a:p>
            <a:pPr marL="596646" lvl="0" indent="-514350">
              <a:buFont typeface="+mj-lt"/>
              <a:buAutoNum type="arabicPeriod"/>
            </a:pPr>
            <a:r>
              <a:rPr lang="ru-RU" dirty="0"/>
              <a:t>Программы для общеобразовательных учреждений. Физика. Астрономия. 7-11кл. </a:t>
            </a:r>
            <a:r>
              <a:rPr lang="ru-RU" dirty="0" err="1"/>
              <a:t>сост</a:t>
            </a:r>
            <a:r>
              <a:rPr lang="ru-RU" dirty="0"/>
              <a:t> В.А. Коровин, В.А. Орлов. - М.: Дрофа, 2010. -334с.</a:t>
            </a:r>
          </a:p>
          <a:p>
            <a:pPr marL="596646" lvl="0" indent="-514350">
              <a:buFont typeface="+mj-lt"/>
              <a:buAutoNum type="arabicPeriod"/>
            </a:pPr>
            <a:r>
              <a:rPr lang="ru-RU" dirty="0" err="1" smtClean="0"/>
              <a:t>Перышкин</a:t>
            </a:r>
            <a:r>
              <a:rPr lang="ru-RU" dirty="0" smtClean="0"/>
              <a:t> </a:t>
            </a:r>
            <a:r>
              <a:rPr lang="ru-RU" dirty="0"/>
              <a:t>А.В</a:t>
            </a:r>
            <a:r>
              <a:rPr lang="ru-RU" dirty="0" smtClean="0"/>
              <a:t>.;</a:t>
            </a:r>
            <a:r>
              <a:rPr lang="ru-RU" dirty="0" err="1" smtClean="0"/>
              <a:t>Гутник</a:t>
            </a:r>
            <a:r>
              <a:rPr lang="ru-RU" dirty="0" smtClean="0"/>
              <a:t> Е.М. </a:t>
            </a:r>
            <a:r>
              <a:rPr lang="ru-RU" dirty="0"/>
              <a:t>Физика. </a:t>
            </a:r>
            <a:r>
              <a:rPr lang="ru-RU" dirty="0" smtClean="0"/>
              <a:t>9 </a:t>
            </a:r>
            <a:r>
              <a:rPr lang="ru-RU" dirty="0"/>
              <a:t>класс. Учебник для общеобразовательных учреждений . М.:  Дрофа. </a:t>
            </a:r>
            <a:r>
              <a:rPr lang="ru-RU" dirty="0" smtClean="0"/>
              <a:t>2011</a:t>
            </a:r>
            <a:endParaRPr lang="ru-RU" dirty="0"/>
          </a:p>
          <a:p>
            <a:pPr marL="596646" lvl="0" indent="-514350">
              <a:buFont typeface="+mj-lt"/>
              <a:buAutoNum type="arabicPeriod"/>
            </a:pPr>
            <a:r>
              <a:rPr lang="ru-RU" dirty="0" err="1"/>
              <a:t>Лукашик</a:t>
            </a:r>
            <a:r>
              <a:rPr lang="ru-RU" dirty="0"/>
              <a:t> В.И. сборник вопросов и задач по физике. 7-9 </a:t>
            </a:r>
            <a:r>
              <a:rPr lang="ru-RU" dirty="0" err="1"/>
              <a:t>кл</a:t>
            </a:r>
            <a:r>
              <a:rPr lang="ru-RU" dirty="0"/>
              <a:t>. – М.: Просвещение, </a:t>
            </a:r>
            <a:r>
              <a:rPr lang="ru-RU" dirty="0" smtClean="0"/>
              <a:t>2007. </a:t>
            </a:r>
            <a:r>
              <a:rPr lang="ru-RU" dirty="0"/>
              <a:t>– 192с. </a:t>
            </a:r>
          </a:p>
          <a:p>
            <a:pPr marL="596646" lvl="0" indent="-514350">
              <a:buFont typeface="+mj-lt"/>
              <a:buAutoNum type="arabicPeriod"/>
            </a:pPr>
            <a:r>
              <a:rPr lang="ru-RU" dirty="0"/>
              <a:t>Марон А.Е. Физика. </a:t>
            </a:r>
            <a:r>
              <a:rPr lang="ru-RU" dirty="0" smtClean="0"/>
              <a:t>9 </a:t>
            </a:r>
            <a:r>
              <a:rPr lang="ru-RU" dirty="0"/>
              <a:t>класс: учебно-методическое пособие/ А.Е. Марон.- М.: Дрофа, 2011.- 123с</a:t>
            </a:r>
            <a:r>
              <a:rPr lang="ru-RU" dirty="0" smtClean="0"/>
              <a:t>.</a:t>
            </a:r>
          </a:p>
          <a:p>
            <a:pPr marL="596646" lvl="0" indent="-514350">
              <a:buFont typeface="+mj-lt"/>
              <a:buAutoNum type="arabicPeriod"/>
            </a:pPr>
            <a:r>
              <a:rPr lang="ru-RU" dirty="0" err="1" smtClean="0"/>
              <a:t>Рымкевич</a:t>
            </a:r>
            <a:r>
              <a:rPr lang="ru-RU" dirty="0" smtClean="0"/>
              <a:t> А.П. , </a:t>
            </a:r>
            <a:r>
              <a:rPr lang="ru-RU" dirty="0" err="1" smtClean="0"/>
              <a:t>Рымкевич</a:t>
            </a:r>
            <a:r>
              <a:rPr lang="ru-RU" dirty="0" smtClean="0"/>
              <a:t> П.А. сборник задач по физике.-</a:t>
            </a:r>
            <a:r>
              <a:rPr lang="ru-RU" dirty="0"/>
              <a:t> М.: </a:t>
            </a:r>
            <a:r>
              <a:rPr lang="ru-RU" dirty="0" smtClean="0"/>
              <a:t>Просвещение, 2006г.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3874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>
            <a:normAutofit/>
          </a:bodyPr>
          <a:lstStyle/>
          <a:p>
            <a:r>
              <a:rPr lang="ru-RU" b="1" dirty="0"/>
              <a:t>Контроль и оценка результатов освоения учебной дисциплины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2132856"/>
            <a:ext cx="7962088" cy="4115544"/>
          </a:xfrm>
        </p:spPr>
        <p:txBody>
          <a:bodyPr/>
          <a:lstStyle/>
          <a:p>
            <a:pPr marL="82296" indent="0">
              <a:buNone/>
            </a:pPr>
            <a:r>
              <a:rPr lang="ru-RU" dirty="0" smtClean="0"/>
              <a:t>Осуществляется в </a:t>
            </a:r>
            <a:r>
              <a:rPr lang="ru-RU" dirty="0"/>
              <a:t>процессе проведения лабораторных работ, тестирования, контрольных работ, диагностических работ, а также выполнения обучающимися индивидуальных заданий, проектов, </a:t>
            </a:r>
            <a:r>
              <a:rPr lang="ru-RU" dirty="0" smtClean="0"/>
              <a:t>исследований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9462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34" y="2071678"/>
            <a:ext cx="7881572" cy="1754326"/>
          </a:xfrm>
          <a:prstGeom prst="rect">
            <a:avLst/>
          </a:prstGeom>
          <a:scene3d>
            <a:camera prst="perspectiveAbove"/>
            <a:lightRig rig="threePt" dir="t"/>
          </a:scene3d>
          <a:sp3d>
            <a:bevelT w="114300" prst="artDeco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203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962088" cy="144016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Цели изучения физики</a:t>
            </a:r>
            <a:r>
              <a:rPr lang="ru-RU" dirty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/>
              <a:t>основной </a:t>
            </a:r>
            <a:r>
              <a:rPr lang="ru-RU" dirty="0" smtClean="0"/>
              <a:t>школе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1988840"/>
            <a:ext cx="7498080" cy="4259560"/>
          </a:xfrm>
        </p:spPr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r>
              <a:rPr lang="ru-RU" dirty="0" smtClean="0"/>
              <a:t>•</a:t>
            </a:r>
            <a:r>
              <a:rPr lang="ru-RU" sz="2800" dirty="0"/>
              <a:t>развитие интересов и способностей учащихся на основе передачи им знаний и опыта познавательной и творческой деятельности;</a:t>
            </a:r>
          </a:p>
          <a:p>
            <a:pPr marL="82296" indent="0">
              <a:buNone/>
            </a:pPr>
            <a:r>
              <a:rPr lang="ru-RU" sz="2800" dirty="0" smtClean="0"/>
              <a:t>•</a:t>
            </a:r>
            <a:r>
              <a:rPr lang="ru-RU" sz="2800" dirty="0"/>
              <a:t>понимание учащимися смысла основных научных понятий и законов физики, взаимосвязи между ними</a:t>
            </a:r>
            <a:r>
              <a:rPr lang="ru-RU" sz="2800" dirty="0" smtClean="0"/>
              <a:t>;</a:t>
            </a:r>
          </a:p>
          <a:p>
            <a:pPr marL="82296" indent="0">
              <a:buNone/>
            </a:pPr>
            <a:r>
              <a:rPr lang="ru-RU" sz="2800" dirty="0" smtClean="0"/>
              <a:t>•</a:t>
            </a:r>
            <a:r>
              <a:rPr lang="ru-RU" sz="2800" dirty="0"/>
              <a:t>формирование у учащихся представлений о физической картине мира.</a:t>
            </a:r>
          </a:p>
          <a:p>
            <a:pPr marL="82296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6271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13" y="-387424"/>
            <a:ext cx="7962088" cy="1143000"/>
          </a:xfrm>
        </p:spPr>
        <p:txBody>
          <a:bodyPr/>
          <a:lstStyle/>
          <a:p>
            <a:r>
              <a:rPr lang="ru-RU" b="1" dirty="0" smtClean="0"/>
              <a:t>Задачи: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348880"/>
            <a:ext cx="8388424" cy="3107432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ru-RU" sz="2800" dirty="0" smtClean="0"/>
              <a:t>•</a:t>
            </a:r>
            <a:r>
              <a:rPr lang="ru-RU" sz="2800" dirty="0"/>
              <a:t>знакомство учащихся с методом научного познания и методами исследования объектов и явлений природы;</a:t>
            </a:r>
          </a:p>
          <a:p>
            <a:pPr marL="82296" indent="0">
              <a:buNone/>
            </a:pPr>
            <a:r>
              <a:rPr lang="ru-RU" sz="2800" dirty="0" smtClean="0"/>
              <a:t>•</a:t>
            </a:r>
            <a:r>
              <a:rPr lang="ru-RU" sz="2800" dirty="0"/>
              <a:t>приобретение учащимися знаний о физических величинах, характеризующих эти явления;</a:t>
            </a:r>
          </a:p>
          <a:p>
            <a:pPr marL="82296" indent="0">
              <a:buNone/>
            </a:pPr>
            <a:r>
              <a:rPr lang="ru-RU" sz="2800" dirty="0" smtClean="0"/>
              <a:t>•</a:t>
            </a:r>
            <a:r>
              <a:rPr lang="ru-RU" sz="2800" dirty="0"/>
              <a:t>формирование у учащихся умений наблюдать природные явления и выполнять опыты, лабораторные работы и экспериментальные исследования с использованием измерительных приборов, широко применяемых в практической жизни;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8875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/>
          <a:lstStyle/>
          <a:p>
            <a:r>
              <a:rPr lang="ru-RU" dirty="0"/>
              <a:t>Задачи: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447800"/>
            <a:ext cx="7962088" cy="4800600"/>
          </a:xfrm>
        </p:spPr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ru-RU" dirty="0"/>
              <a:t>•</a:t>
            </a:r>
            <a:r>
              <a:rPr lang="ru-RU" sz="3000" dirty="0"/>
              <a:t>овладение учащимися такими общенаучными понятиями, как природное явление, эмпирически установленный факт, проблема, гипотеза, теоретический вывод, результат экспериментальной проверки;</a:t>
            </a:r>
          </a:p>
          <a:p>
            <a:pPr marL="82296" indent="0">
              <a:buNone/>
            </a:pPr>
            <a:r>
              <a:rPr lang="ru-RU" sz="3000" dirty="0"/>
              <a:t>•понимание учащимися отличий научных данных от непроверенной информации, ценности науки для удовлетворения бытовых, производственных и культурных потребностей человека.</a:t>
            </a:r>
          </a:p>
          <a:p>
            <a:pPr marL="82296" indent="0">
              <a:buNone/>
            </a:pPr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258603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77809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effectLst/>
                <a:latin typeface="+mn-lt"/>
              </a:rPr>
              <a:t>Частные предметные результаты </a:t>
            </a:r>
            <a:r>
              <a:rPr lang="ru-RU" sz="2400" b="1" dirty="0">
                <a:effectLst/>
                <a:latin typeface="+mn-lt"/>
              </a:rPr>
              <a:t>обучения физике</a:t>
            </a:r>
            <a:r>
              <a:rPr lang="ru-RU" sz="2400" dirty="0">
                <a:effectLst/>
                <a:latin typeface="+mn-lt"/>
              </a:rPr>
              <a:t> </a:t>
            </a:r>
            <a:r>
              <a:rPr lang="ru-RU" sz="2400" dirty="0">
                <a:effectLst/>
              </a:rPr>
              <a:t>в </a:t>
            </a:r>
            <a:r>
              <a:rPr lang="ru-RU" sz="2400" dirty="0" smtClean="0">
                <a:effectLst/>
              </a:rPr>
              <a:t>9 </a:t>
            </a:r>
            <a:r>
              <a:rPr lang="ru-RU" sz="2400" dirty="0">
                <a:effectLst/>
              </a:rPr>
              <a:t>классе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447800"/>
            <a:ext cx="7962088" cy="5410200"/>
          </a:xfrm>
        </p:spPr>
        <p:txBody>
          <a:bodyPr>
            <a:normAutofit fontScale="55000" lnSpcReduction="20000"/>
          </a:bodyPr>
          <a:lstStyle/>
          <a:p>
            <a:pPr marL="82296" indent="0">
              <a:buNone/>
            </a:pPr>
            <a:r>
              <a:rPr lang="ru-RU" sz="4400" dirty="0" smtClean="0"/>
              <a:t>•</a:t>
            </a:r>
            <a:r>
              <a:rPr lang="ru-RU" sz="4400" dirty="0"/>
              <a:t>понимание и способность объяснять такие физические явления, </a:t>
            </a:r>
            <a:r>
              <a:rPr lang="ru-RU" sz="4400" dirty="0" smtClean="0"/>
              <a:t>как движение тела, инерция, эхо, звук и волны.</a:t>
            </a:r>
          </a:p>
          <a:p>
            <a:pPr marL="82296" indent="0">
              <a:buNone/>
            </a:pPr>
            <a:r>
              <a:rPr lang="ru-RU" sz="4400" dirty="0" smtClean="0"/>
              <a:t>•умение </a:t>
            </a:r>
            <a:r>
              <a:rPr lang="ru-RU" sz="4400" dirty="0"/>
              <a:t>измерять расстояние, промежуток времени, скорость, массу, силу, работу силы, мощность, </a:t>
            </a:r>
            <a:r>
              <a:rPr lang="ru-RU" sz="4400" dirty="0" smtClean="0"/>
              <a:t>период, частоту.</a:t>
            </a:r>
          </a:p>
          <a:p>
            <a:pPr marL="82296" indent="0">
              <a:buNone/>
            </a:pPr>
            <a:r>
              <a:rPr lang="ru-RU" sz="4400" dirty="0" smtClean="0"/>
              <a:t>•</a:t>
            </a:r>
            <a:r>
              <a:rPr lang="ru-RU" sz="4400" dirty="0"/>
              <a:t>владение экспериментальными методами исследования в процессе самостоятельного изучения зависимости пройденного пути от времени, удлинения пружины от приложенной силы, силы тяжести от массы тела, </a:t>
            </a:r>
            <a:r>
              <a:rPr lang="ru-RU" sz="4400" dirty="0" smtClean="0"/>
              <a:t>периода и частоты от длины маятника.</a:t>
            </a:r>
          </a:p>
          <a:p>
            <a:pPr marL="82296" indent="0">
              <a:buNone/>
            </a:pPr>
            <a:r>
              <a:rPr lang="ru-RU" sz="4400" dirty="0" smtClean="0"/>
              <a:t> </a:t>
            </a:r>
            <a:r>
              <a:rPr lang="ru-RU" sz="4400" dirty="0"/>
              <a:t>•понимание смысла основных физических законов и умение применять их на практике: законы </a:t>
            </a:r>
            <a:r>
              <a:rPr lang="ru-RU" sz="4400" dirty="0" smtClean="0"/>
              <a:t>Ньютона, закон сохранения энергии, импульса. 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xmlns="" val="329051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/>
              </a:rPr>
              <a:t>Частные предметные результаты </a:t>
            </a:r>
            <a:r>
              <a:rPr lang="ru-RU" b="1" dirty="0">
                <a:effectLst/>
              </a:rPr>
              <a:t>обучения физике</a:t>
            </a:r>
            <a:r>
              <a:rPr lang="ru-RU" dirty="0">
                <a:effectLst/>
              </a:rPr>
              <a:t> </a:t>
            </a:r>
            <a:r>
              <a:rPr lang="ru-RU" sz="4000" dirty="0">
                <a:effectLst/>
              </a:rPr>
              <a:t>в </a:t>
            </a:r>
            <a:r>
              <a:rPr lang="ru-RU" sz="4000" dirty="0" smtClean="0">
                <a:effectLst/>
              </a:rPr>
              <a:t>9 </a:t>
            </a:r>
            <a:r>
              <a:rPr lang="ru-RU" sz="4000" dirty="0">
                <a:effectLst/>
              </a:rPr>
              <a:t>классе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556792"/>
            <a:ext cx="7962088" cy="504056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dirty="0" smtClean="0"/>
              <a:t>•</a:t>
            </a:r>
            <a:r>
              <a:rPr lang="ru-RU" dirty="0"/>
              <a:t>понимание принципов действия машин, приборов и технических устройств, с которыми каждый человек постоянно встречается в повседневной жизни, и способов обеспечения безопасности при их использовании;</a:t>
            </a:r>
          </a:p>
          <a:p>
            <a:pPr marL="82296" indent="0">
              <a:buNone/>
            </a:pPr>
            <a:r>
              <a:rPr lang="ru-RU" dirty="0"/>
              <a:t> •овладение разнообразными способами выполнения расчетов для нахождения неизвестной величины в соответствии с условиями поставленной задачи на основании использования законов физики;</a:t>
            </a:r>
          </a:p>
          <a:p>
            <a:pPr marL="82296" indent="0">
              <a:buNone/>
            </a:pPr>
            <a:r>
              <a:rPr lang="ru-RU" dirty="0"/>
              <a:t> •умение использовать полученные знания, умения и навыки в повседневной жизни (быт, экология, охрана здоровья, охрана окружающей среды, техника безопасности и др.).</a:t>
            </a:r>
          </a:p>
          <a:p>
            <a:pPr marL="82296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5214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Весна</Template>
  <TotalTime>263</TotalTime>
  <Words>6052</Words>
  <Application>Microsoft Office PowerPoint</Application>
  <PresentationFormat>Экран (4:3)</PresentationFormat>
  <Paragraphs>681</Paragraphs>
  <Slides>43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Spring</vt:lpstr>
      <vt:lpstr>Проект рабочей программы  по физике – 9 класс</vt:lpstr>
      <vt:lpstr>Слайд 2</vt:lpstr>
      <vt:lpstr>Рабочая программа по физике разработана в соответствии: </vt:lpstr>
      <vt:lpstr>Общая характеристика учебного предмета </vt:lpstr>
      <vt:lpstr>Цели изучения физики  в основной школе </vt:lpstr>
      <vt:lpstr>Задачи:</vt:lpstr>
      <vt:lpstr>Задачи:</vt:lpstr>
      <vt:lpstr>Частные предметные результаты обучения физике в 9 классе</vt:lpstr>
      <vt:lpstr>Частные предметные результаты обучения физике в 9 классе</vt:lpstr>
      <vt:lpstr>Общие предметные результаты обучения физике </vt:lpstr>
      <vt:lpstr>Общие предметные результаты обучения физике </vt:lpstr>
      <vt:lpstr>Метапредметные результаты обучения физике</vt:lpstr>
      <vt:lpstr>Метапредметные результаты обучения физике</vt:lpstr>
      <vt:lpstr>Личностные результаты обучения физике в основной школе 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Требования к минимальному материально-техническому обеспечению </vt:lpstr>
      <vt:lpstr>Информационное обеспечение обучения</vt:lpstr>
      <vt:lpstr>Контроль и оценка результатов освоения учебной дисциплины </vt:lpstr>
      <vt:lpstr>Слайд 43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рабочей программы  по физике – 7 класс</dc:title>
  <dc:creator>Админ</dc:creator>
  <cp:lastModifiedBy>Рамис</cp:lastModifiedBy>
  <cp:revision>33</cp:revision>
  <dcterms:created xsi:type="dcterms:W3CDTF">2011-12-21T14:15:20Z</dcterms:created>
  <dcterms:modified xsi:type="dcterms:W3CDTF">2013-04-03T15:48:36Z</dcterms:modified>
</cp:coreProperties>
</file>